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92" r:id="rId2"/>
    <p:sldId id="257" r:id="rId3"/>
    <p:sldId id="258" r:id="rId4"/>
    <p:sldId id="260" r:id="rId5"/>
    <p:sldId id="261" r:id="rId6"/>
    <p:sldId id="262" r:id="rId7"/>
    <p:sldId id="283" r:id="rId8"/>
    <p:sldId id="282" r:id="rId9"/>
    <p:sldId id="286" r:id="rId10"/>
    <p:sldId id="287" r:id="rId11"/>
    <p:sldId id="304" r:id="rId12"/>
    <p:sldId id="305" r:id="rId13"/>
    <p:sldId id="293" r:id="rId14"/>
    <p:sldId id="294" r:id="rId15"/>
    <p:sldId id="296" r:id="rId16"/>
    <p:sldId id="297" r:id="rId17"/>
    <p:sldId id="307" r:id="rId18"/>
    <p:sldId id="298" r:id="rId19"/>
    <p:sldId id="300" r:id="rId20"/>
    <p:sldId id="301" r:id="rId21"/>
    <p:sldId id="267" r:id="rId22"/>
    <p:sldId id="268" r:id="rId23"/>
    <p:sldId id="269" r:id="rId24"/>
    <p:sldId id="272" r:id="rId25"/>
    <p:sldId id="276" r:id="rId26"/>
    <p:sldId id="278" r:id="rId27"/>
    <p:sldId id="279" r:id="rId28"/>
    <p:sldId id="280" r:id="rId29"/>
    <p:sldId id="281"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Gill Sans" panose="020B0604020202020204" charset="0"/>
      <p:regular r:id="rId36"/>
      <p:bold r:id="rId37"/>
    </p:embeddedFont>
    <p:embeddedFont>
      <p:font typeface="Noto Sans Symbols" panose="020B0604020202020204" charset="0"/>
      <p:regular r:id="rId38"/>
      <p:bold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wf908Mo/qo2T3mDVeBuPVT5L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52" autoAdjust="0"/>
  </p:normalViewPr>
  <p:slideViewPr>
    <p:cSldViewPr snapToGrid="0">
      <p:cViewPr varScale="1">
        <p:scale>
          <a:sx n="65" d="100"/>
          <a:sy n="65" d="100"/>
        </p:scale>
        <p:origin x="1536"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5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0D3FA4-BF9B-4949-9169-1DF2AC6472EC}" type="doc">
      <dgm:prSet loTypeId="urn:microsoft.com/office/officeart/2005/8/layout/default" loCatId="list" qsTypeId="urn:microsoft.com/office/officeart/2005/8/quickstyle/simple1" qsCatId="simple" csTypeId="urn:microsoft.com/office/officeart/2005/8/colors/accent3_4" csCatId="accent3" phldr="1"/>
      <dgm:spPr/>
      <dgm:t>
        <a:bodyPr/>
        <a:lstStyle/>
        <a:p>
          <a:endParaRPr lang="vi-VN"/>
        </a:p>
      </dgm:t>
    </dgm:pt>
    <dgm:pt modelId="{FD0304EF-AC07-4B62-8F10-2C4A0F89CB40}">
      <dgm:prSet phldrT="[Text]"/>
      <dgm:spPr/>
      <dgm:t>
        <a:bodyPr/>
        <a:lstStyle/>
        <a:p>
          <a:r>
            <a:rPr lang="en-US" dirty="0">
              <a:solidFill>
                <a:schemeClr val="tx1"/>
              </a:solidFill>
            </a:rPr>
            <a:t>Build a Web Application to control system</a:t>
          </a:r>
          <a:endParaRPr lang="vi-VN" dirty="0">
            <a:solidFill>
              <a:schemeClr val="tx1"/>
            </a:solidFill>
          </a:endParaRPr>
        </a:p>
      </dgm:t>
    </dgm:pt>
    <dgm:pt modelId="{3DF0E7BE-0BAC-4869-B4B9-D175BAB7D6C9}" type="parTrans" cxnId="{9A8E6A75-64AA-4EFD-98EC-4FBA392D93EF}">
      <dgm:prSet/>
      <dgm:spPr/>
      <dgm:t>
        <a:bodyPr/>
        <a:lstStyle/>
        <a:p>
          <a:endParaRPr lang="vi-VN"/>
        </a:p>
      </dgm:t>
    </dgm:pt>
    <dgm:pt modelId="{01BA88C7-8A90-417B-AE76-06967557F25A}" type="sibTrans" cxnId="{9A8E6A75-64AA-4EFD-98EC-4FBA392D93EF}">
      <dgm:prSet/>
      <dgm:spPr/>
      <dgm:t>
        <a:bodyPr/>
        <a:lstStyle/>
        <a:p>
          <a:endParaRPr lang="vi-VN"/>
        </a:p>
      </dgm:t>
    </dgm:pt>
    <dgm:pt modelId="{6D3BC9FA-D930-4333-8BA9-71173F585A48}">
      <dgm:prSet phldrT="[Text]"/>
      <dgm:spPr/>
      <dgm:t>
        <a:bodyPr/>
        <a:lstStyle/>
        <a:p>
          <a:r>
            <a:rPr lang="en-US" dirty="0">
              <a:solidFill>
                <a:schemeClr val="tx1"/>
              </a:solidFill>
            </a:rPr>
            <a:t>Collect and Analize data from sensors</a:t>
          </a:r>
          <a:endParaRPr lang="vi-VN" dirty="0">
            <a:solidFill>
              <a:schemeClr val="tx1"/>
            </a:solidFill>
          </a:endParaRPr>
        </a:p>
      </dgm:t>
    </dgm:pt>
    <dgm:pt modelId="{4F7DBD45-79EA-4B5F-BED0-B9F2D94D410F}" type="parTrans" cxnId="{66ABD258-B1D0-4D23-B932-21537BA9E9B6}">
      <dgm:prSet/>
      <dgm:spPr/>
      <dgm:t>
        <a:bodyPr/>
        <a:lstStyle/>
        <a:p>
          <a:endParaRPr lang="vi-VN"/>
        </a:p>
      </dgm:t>
    </dgm:pt>
    <dgm:pt modelId="{7BB1B7E7-09F5-4E42-A1A5-7E8F52687442}" type="sibTrans" cxnId="{66ABD258-B1D0-4D23-B932-21537BA9E9B6}">
      <dgm:prSet/>
      <dgm:spPr/>
      <dgm:t>
        <a:bodyPr/>
        <a:lstStyle/>
        <a:p>
          <a:endParaRPr lang="vi-VN"/>
        </a:p>
      </dgm:t>
    </dgm:pt>
    <dgm:pt modelId="{0A5F52E8-E90A-4348-82CE-4A121959FDC9}">
      <dgm:prSet phldrT="[Text]"/>
      <dgm:spPr/>
      <dgm:t>
        <a:bodyPr/>
        <a:lstStyle/>
        <a:p>
          <a:r>
            <a:rPr lang="en-US" dirty="0">
              <a:solidFill>
                <a:schemeClr val="tx1"/>
              </a:solidFill>
            </a:rPr>
            <a:t>Deploy Surveillence System </a:t>
          </a:r>
          <a:endParaRPr lang="vi-VN" dirty="0">
            <a:solidFill>
              <a:schemeClr val="tx1"/>
            </a:solidFill>
          </a:endParaRPr>
        </a:p>
      </dgm:t>
    </dgm:pt>
    <dgm:pt modelId="{9A7A6FD4-5606-451D-B0DD-4B611E38F9D7}" type="parTrans" cxnId="{BCCB7215-5EE6-44A1-93BA-3B918191FFA7}">
      <dgm:prSet/>
      <dgm:spPr/>
      <dgm:t>
        <a:bodyPr/>
        <a:lstStyle/>
        <a:p>
          <a:endParaRPr lang="vi-VN"/>
        </a:p>
      </dgm:t>
    </dgm:pt>
    <dgm:pt modelId="{B39FE36D-8B9E-46B0-BAC8-65DE1EDC3C46}" type="sibTrans" cxnId="{BCCB7215-5EE6-44A1-93BA-3B918191FFA7}">
      <dgm:prSet/>
      <dgm:spPr/>
      <dgm:t>
        <a:bodyPr/>
        <a:lstStyle/>
        <a:p>
          <a:endParaRPr lang="vi-VN"/>
        </a:p>
      </dgm:t>
    </dgm:pt>
    <dgm:pt modelId="{74492A8B-5060-4F3B-B3F9-2F1F7291C13D}">
      <dgm:prSet phldrT="[Text]"/>
      <dgm:spPr/>
      <dgm:t>
        <a:bodyPr/>
        <a:lstStyle/>
        <a:p>
          <a:r>
            <a:rPr lang="en-US" dirty="0">
              <a:solidFill>
                <a:schemeClr val="tx1"/>
              </a:solidFill>
            </a:rPr>
            <a:t>Deploy Security System</a:t>
          </a:r>
          <a:endParaRPr lang="vi-VN" dirty="0">
            <a:solidFill>
              <a:schemeClr val="tx1"/>
            </a:solidFill>
          </a:endParaRPr>
        </a:p>
      </dgm:t>
    </dgm:pt>
    <dgm:pt modelId="{88CEACDC-734C-4B4C-B2C9-B30F0EC072DC}" type="parTrans" cxnId="{045CB760-7AF1-4D4B-A84D-7543B7682BD5}">
      <dgm:prSet/>
      <dgm:spPr/>
      <dgm:t>
        <a:bodyPr/>
        <a:lstStyle/>
        <a:p>
          <a:endParaRPr lang="vi-VN"/>
        </a:p>
      </dgm:t>
    </dgm:pt>
    <dgm:pt modelId="{942A3B56-59B0-4B8F-A32D-EA1D8D557DDF}" type="sibTrans" cxnId="{045CB760-7AF1-4D4B-A84D-7543B7682BD5}">
      <dgm:prSet/>
      <dgm:spPr/>
      <dgm:t>
        <a:bodyPr/>
        <a:lstStyle/>
        <a:p>
          <a:endParaRPr lang="vi-VN"/>
        </a:p>
      </dgm:t>
    </dgm:pt>
    <dgm:pt modelId="{9C6F7443-EE05-414D-B54E-322335216335}" type="pres">
      <dgm:prSet presAssocID="{F10D3FA4-BF9B-4949-9169-1DF2AC6472EC}" presName="diagram" presStyleCnt="0">
        <dgm:presLayoutVars>
          <dgm:dir/>
          <dgm:resizeHandles val="exact"/>
        </dgm:presLayoutVars>
      </dgm:prSet>
      <dgm:spPr/>
    </dgm:pt>
    <dgm:pt modelId="{998DA7B6-DD64-4629-B209-5ED7A6166094}" type="pres">
      <dgm:prSet presAssocID="{FD0304EF-AC07-4B62-8F10-2C4A0F89CB40}" presName="node" presStyleLbl="node1" presStyleIdx="0" presStyleCnt="4">
        <dgm:presLayoutVars>
          <dgm:bulletEnabled val="1"/>
        </dgm:presLayoutVars>
      </dgm:prSet>
      <dgm:spPr/>
    </dgm:pt>
    <dgm:pt modelId="{0BA872EA-A4CB-4220-8A5B-BA8C1B942B30}" type="pres">
      <dgm:prSet presAssocID="{01BA88C7-8A90-417B-AE76-06967557F25A}" presName="sibTrans" presStyleCnt="0"/>
      <dgm:spPr/>
    </dgm:pt>
    <dgm:pt modelId="{D309753F-B8DA-4BA2-B583-A7A3EE3E0BF6}" type="pres">
      <dgm:prSet presAssocID="{6D3BC9FA-D930-4333-8BA9-71173F585A48}" presName="node" presStyleLbl="node1" presStyleIdx="1" presStyleCnt="4">
        <dgm:presLayoutVars>
          <dgm:bulletEnabled val="1"/>
        </dgm:presLayoutVars>
      </dgm:prSet>
      <dgm:spPr/>
    </dgm:pt>
    <dgm:pt modelId="{F826E4DD-41E2-4ABE-BCD5-4838C9A504DD}" type="pres">
      <dgm:prSet presAssocID="{7BB1B7E7-09F5-4E42-A1A5-7E8F52687442}" presName="sibTrans" presStyleCnt="0"/>
      <dgm:spPr/>
    </dgm:pt>
    <dgm:pt modelId="{D29C20AA-EEB6-4489-9E5A-34BCAFD6AD39}" type="pres">
      <dgm:prSet presAssocID="{0A5F52E8-E90A-4348-82CE-4A121959FDC9}" presName="node" presStyleLbl="node1" presStyleIdx="2" presStyleCnt="4">
        <dgm:presLayoutVars>
          <dgm:bulletEnabled val="1"/>
        </dgm:presLayoutVars>
      </dgm:prSet>
      <dgm:spPr/>
    </dgm:pt>
    <dgm:pt modelId="{9DE1747D-99BE-4913-B417-7A2067092C49}" type="pres">
      <dgm:prSet presAssocID="{B39FE36D-8B9E-46B0-BAC8-65DE1EDC3C46}" presName="sibTrans" presStyleCnt="0"/>
      <dgm:spPr/>
    </dgm:pt>
    <dgm:pt modelId="{CC31ADA3-F26D-47E2-9C83-C0E472E80FAF}" type="pres">
      <dgm:prSet presAssocID="{74492A8B-5060-4F3B-B3F9-2F1F7291C13D}" presName="node" presStyleLbl="node1" presStyleIdx="3" presStyleCnt="4">
        <dgm:presLayoutVars>
          <dgm:bulletEnabled val="1"/>
        </dgm:presLayoutVars>
      </dgm:prSet>
      <dgm:spPr/>
    </dgm:pt>
  </dgm:ptLst>
  <dgm:cxnLst>
    <dgm:cxn modelId="{7E3C3709-9780-4316-9DF5-813DB889DEF0}" type="presOf" srcId="{FD0304EF-AC07-4B62-8F10-2C4A0F89CB40}" destId="{998DA7B6-DD64-4629-B209-5ED7A6166094}" srcOrd="0" destOrd="0" presId="urn:microsoft.com/office/officeart/2005/8/layout/default"/>
    <dgm:cxn modelId="{BCCB7215-5EE6-44A1-93BA-3B918191FFA7}" srcId="{F10D3FA4-BF9B-4949-9169-1DF2AC6472EC}" destId="{0A5F52E8-E90A-4348-82CE-4A121959FDC9}" srcOrd="2" destOrd="0" parTransId="{9A7A6FD4-5606-451D-B0DD-4B611E38F9D7}" sibTransId="{B39FE36D-8B9E-46B0-BAC8-65DE1EDC3C46}"/>
    <dgm:cxn modelId="{4A895D1C-F26C-4F2A-A36C-660E6C521324}" type="presOf" srcId="{74492A8B-5060-4F3B-B3F9-2F1F7291C13D}" destId="{CC31ADA3-F26D-47E2-9C83-C0E472E80FAF}" srcOrd="0" destOrd="0" presId="urn:microsoft.com/office/officeart/2005/8/layout/default"/>
    <dgm:cxn modelId="{188B833A-631B-4BBC-ACD2-5E8DFA0C0EEA}" type="presOf" srcId="{6D3BC9FA-D930-4333-8BA9-71173F585A48}" destId="{D309753F-B8DA-4BA2-B583-A7A3EE3E0BF6}" srcOrd="0" destOrd="0" presId="urn:microsoft.com/office/officeart/2005/8/layout/default"/>
    <dgm:cxn modelId="{045CB760-7AF1-4D4B-A84D-7543B7682BD5}" srcId="{F10D3FA4-BF9B-4949-9169-1DF2AC6472EC}" destId="{74492A8B-5060-4F3B-B3F9-2F1F7291C13D}" srcOrd="3" destOrd="0" parTransId="{88CEACDC-734C-4B4C-B2C9-B30F0EC072DC}" sibTransId="{942A3B56-59B0-4B8F-A32D-EA1D8D557DDF}"/>
    <dgm:cxn modelId="{9A8E6A75-64AA-4EFD-98EC-4FBA392D93EF}" srcId="{F10D3FA4-BF9B-4949-9169-1DF2AC6472EC}" destId="{FD0304EF-AC07-4B62-8F10-2C4A0F89CB40}" srcOrd="0" destOrd="0" parTransId="{3DF0E7BE-0BAC-4869-B4B9-D175BAB7D6C9}" sibTransId="{01BA88C7-8A90-417B-AE76-06967557F25A}"/>
    <dgm:cxn modelId="{66ABD258-B1D0-4D23-B932-21537BA9E9B6}" srcId="{F10D3FA4-BF9B-4949-9169-1DF2AC6472EC}" destId="{6D3BC9FA-D930-4333-8BA9-71173F585A48}" srcOrd="1" destOrd="0" parTransId="{4F7DBD45-79EA-4B5F-BED0-B9F2D94D410F}" sibTransId="{7BB1B7E7-09F5-4E42-A1A5-7E8F52687442}"/>
    <dgm:cxn modelId="{CDD21A85-9094-4276-ABE1-7FB8B43A098F}" type="presOf" srcId="{F10D3FA4-BF9B-4949-9169-1DF2AC6472EC}" destId="{9C6F7443-EE05-414D-B54E-322335216335}" srcOrd="0" destOrd="0" presId="urn:microsoft.com/office/officeart/2005/8/layout/default"/>
    <dgm:cxn modelId="{42851AD1-B52C-4E04-B0A3-69BE592AAF7A}" type="presOf" srcId="{0A5F52E8-E90A-4348-82CE-4A121959FDC9}" destId="{D29C20AA-EEB6-4489-9E5A-34BCAFD6AD39}" srcOrd="0" destOrd="0" presId="urn:microsoft.com/office/officeart/2005/8/layout/default"/>
    <dgm:cxn modelId="{A1A5FEE9-200E-4C3B-A3B4-819DB15861FF}" type="presParOf" srcId="{9C6F7443-EE05-414D-B54E-322335216335}" destId="{998DA7B6-DD64-4629-B209-5ED7A6166094}" srcOrd="0" destOrd="0" presId="urn:microsoft.com/office/officeart/2005/8/layout/default"/>
    <dgm:cxn modelId="{D1728E4B-2984-48F9-AF31-DA9B814519D5}" type="presParOf" srcId="{9C6F7443-EE05-414D-B54E-322335216335}" destId="{0BA872EA-A4CB-4220-8A5B-BA8C1B942B30}" srcOrd="1" destOrd="0" presId="urn:microsoft.com/office/officeart/2005/8/layout/default"/>
    <dgm:cxn modelId="{72881A94-2324-427C-918B-15E8EE8953F8}" type="presParOf" srcId="{9C6F7443-EE05-414D-B54E-322335216335}" destId="{D309753F-B8DA-4BA2-B583-A7A3EE3E0BF6}" srcOrd="2" destOrd="0" presId="urn:microsoft.com/office/officeart/2005/8/layout/default"/>
    <dgm:cxn modelId="{8F41C090-F3C6-45CE-A684-38D0A5563A62}" type="presParOf" srcId="{9C6F7443-EE05-414D-B54E-322335216335}" destId="{F826E4DD-41E2-4ABE-BCD5-4838C9A504DD}" srcOrd="3" destOrd="0" presId="urn:microsoft.com/office/officeart/2005/8/layout/default"/>
    <dgm:cxn modelId="{37C99A0D-876B-48E5-B223-AC5AA90FD184}" type="presParOf" srcId="{9C6F7443-EE05-414D-B54E-322335216335}" destId="{D29C20AA-EEB6-4489-9E5A-34BCAFD6AD39}" srcOrd="4" destOrd="0" presId="urn:microsoft.com/office/officeart/2005/8/layout/default"/>
    <dgm:cxn modelId="{22A69D7F-23ED-4C01-BABF-DEA1FFC00D7B}" type="presParOf" srcId="{9C6F7443-EE05-414D-B54E-322335216335}" destId="{9DE1747D-99BE-4913-B417-7A2067092C49}" srcOrd="5" destOrd="0" presId="urn:microsoft.com/office/officeart/2005/8/layout/default"/>
    <dgm:cxn modelId="{45B3B687-CD4C-47CB-8A54-F9CC0620ADC9}" type="presParOf" srcId="{9C6F7443-EE05-414D-B54E-322335216335}" destId="{CC31ADA3-F26D-47E2-9C83-C0E472E80FA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DA7B6-DD64-4629-B209-5ED7A6166094}">
      <dsp:nvSpPr>
        <dsp:cNvPr id="0" name=""/>
        <dsp:cNvSpPr/>
      </dsp:nvSpPr>
      <dsp:spPr>
        <a:xfrm>
          <a:off x="616995" y="110"/>
          <a:ext cx="2720342" cy="1632205"/>
        </a:xfrm>
        <a:prstGeom prst="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Build a Web Application to control system</a:t>
          </a:r>
          <a:endParaRPr lang="vi-VN" sz="3000" kern="1200" dirty="0">
            <a:solidFill>
              <a:schemeClr val="tx1"/>
            </a:solidFill>
          </a:endParaRPr>
        </a:p>
      </dsp:txBody>
      <dsp:txXfrm>
        <a:off x="616995" y="110"/>
        <a:ext cx="2720342" cy="1632205"/>
      </dsp:txXfrm>
    </dsp:sp>
    <dsp:sp modelId="{D309753F-B8DA-4BA2-B583-A7A3EE3E0BF6}">
      <dsp:nvSpPr>
        <dsp:cNvPr id="0" name=""/>
        <dsp:cNvSpPr/>
      </dsp:nvSpPr>
      <dsp:spPr>
        <a:xfrm>
          <a:off x="3609372" y="110"/>
          <a:ext cx="2720342" cy="1632205"/>
        </a:xfrm>
        <a:prstGeom prst="rect">
          <a:avLst/>
        </a:prstGeom>
        <a:solidFill>
          <a:schemeClr val="accent3">
            <a:shade val="50000"/>
            <a:hueOff val="5159"/>
            <a:satOff val="1434"/>
            <a:lumOff val="186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Collect and Analize data from sensors</a:t>
          </a:r>
          <a:endParaRPr lang="vi-VN" sz="3000" kern="1200" dirty="0">
            <a:solidFill>
              <a:schemeClr val="tx1"/>
            </a:solidFill>
          </a:endParaRPr>
        </a:p>
      </dsp:txBody>
      <dsp:txXfrm>
        <a:off x="3609372" y="110"/>
        <a:ext cx="2720342" cy="1632205"/>
      </dsp:txXfrm>
    </dsp:sp>
    <dsp:sp modelId="{D29C20AA-EEB6-4489-9E5A-34BCAFD6AD39}">
      <dsp:nvSpPr>
        <dsp:cNvPr id="0" name=""/>
        <dsp:cNvSpPr/>
      </dsp:nvSpPr>
      <dsp:spPr>
        <a:xfrm>
          <a:off x="616995" y="1904350"/>
          <a:ext cx="2720342" cy="1632205"/>
        </a:xfrm>
        <a:prstGeom prst="rect">
          <a:avLst/>
        </a:prstGeom>
        <a:solidFill>
          <a:schemeClr val="accent3">
            <a:shade val="50000"/>
            <a:hueOff val="10318"/>
            <a:satOff val="2868"/>
            <a:lumOff val="372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Deploy Surveillence System </a:t>
          </a:r>
          <a:endParaRPr lang="vi-VN" sz="3000" kern="1200" dirty="0">
            <a:solidFill>
              <a:schemeClr val="tx1"/>
            </a:solidFill>
          </a:endParaRPr>
        </a:p>
      </dsp:txBody>
      <dsp:txXfrm>
        <a:off x="616995" y="1904350"/>
        <a:ext cx="2720342" cy="1632205"/>
      </dsp:txXfrm>
    </dsp:sp>
    <dsp:sp modelId="{CC31ADA3-F26D-47E2-9C83-C0E472E80FAF}">
      <dsp:nvSpPr>
        <dsp:cNvPr id="0" name=""/>
        <dsp:cNvSpPr/>
      </dsp:nvSpPr>
      <dsp:spPr>
        <a:xfrm>
          <a:off x="3609372" y="1904350"/>
          <a:ext cx="2720342" cy="1632205"/>
        </a:xfrm>
        <a:prstGeom prst="rect">
          <a:avLst/>
        </a:prstGeom>
        <a:solidFill>
          <a:schemeClr val="accent3">
            <a:shade val="50000"/>
            <a:hueOff val="5159"/>
            <a:satOff val="1434"/>
            <a:lumOff val="186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Deploy Security System</a:t>
          </a:r>
          <a:endParaRPr lang="vi-VN" sz="3000" kern="1200" dirty="0">
            <a:solidFill>
              <a:schemeClr val="tx1"/>
            </a:solidFill>
          </a:endParaRPr>
        </a:p>
      </dsp:txBody>
      <dsp:txXfrm>
        <a:off x="3609372" y="1904350"/>
        <a:ext cx="2720342" cy="163220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02607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3" name="Google Shape;10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4055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019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1b5cf2f6d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41b5cf2f6d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41b5cf2f6d_1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extLst>
      <p:ext uri="{BB962C8B-B14F-4D97-AF65-F5344CB8AC3E}">
        <p14:creationId xmlns:p14="http://schemas.microsoft.com/office/powerpoint/2010/main" val="52975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1b5cf2f6d_1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41b5cf2f6d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41b5cf2f6d_1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extLst>
      <p:ext uri="{BB962C8B-B14F-4D97-AF65-F5344CB8AC3E}">
        <p14:creationId xmlns:p14="http://schemas.microsoft.com/office/powerpoint/2010/main" val="343051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25630c7e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625630c7e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625630c7e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extLst>
      <p:ext uri="{BB962C8B-B14F-4D97-AF65-F5344CB8AC3E}">
        <p14:creationId xmlns:p14="http://schemas.microsoft.com/office/powerpoint/2010/main" val="3774061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367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22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638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775226c6_1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60775226c6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60775226c6_1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extLst>
      <p:ext uri="{BB962C8B-B14F-4D97-AF65-F5344CB8AC3E}">
        <p14:creationId xmlns:p14="http://schemas.microsoft.com/office/powerpoint/2010/main" val="340320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vi-VN" dirty="0"/>
              <a:t>Development in technology from last few decades’ open doors to various threats to human which causes different interruption recognition framework built up for reserve gatecrashers from home condition and give substantial advantages to clients, however can likewise open clients to huge security hazard</a:t>
            </a:r>
            <a:endParaRPr dirty="0"/>
          </a:p>
        </p:txBody>
      </p:sp>
      <p:sp>
        <p:nvSpPr>
          <p:cNvPr id="124" name="Google Shape;12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567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1b5cf2f6d_1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41b5cf2f6d_1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41b5cf2f6d_1_1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extLst>
      <p:ext uri="{BB962C8B-B14F-4D97-AF65-F5344CB8AC3E}">
        <p14:creationId xmlns:p14="http://schemas.microsoft.com/office/powerpoint/2010/main" val="251480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615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884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Times New Roman" panose="02020603050405020304" pitchFamily="18" charset="0"/>
                <a:cs typeface="Times New Roman" panose="02020603050405020304" pitchFamily="18" charset="0"/>
              </a:rPr>
              <a:t>When a fingerprint is captured, the system locates the minutia. These minutia points occur where the lines of the ridges begin, end, branch off and merge with other ridge lines. These minutia points are created when the lines of the ridges begin, end, branch off and merge with other ridges. These points are mapped by drawing a line between each points, which are called minutia map. The map is stored as a data stream called a minutia template in a database.</a:t>
            </a:r>
            <a:endParaRPr lang="vi-VN" sz="1200" dirty="0">
              <a:latin typeface="Times New Roman" panose="02020603050405020304" pitchFamily="18" charset="0"/>
              <a:cs typeface="Times New Roman" panose="02020603050405020304" pitchFamily="18" charset="0"/>
            </a:endParaRPr>
          </a:p>
          <a:p>
            <a:endParaRPr lang="vi-V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081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199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59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7"/>
          <p:cNvSpPr txBox="1">
            <a:spLocks noGrp="1"/>
          </p:cNvSpPr>
          <p:nvPr>
            <p:ph type="ctrTitle"/>
          </p:nvPr>
        </p:nvSpPr>
        <p:spPr>
          <a:xfrm>
            <a:off x="1432560" y="359898"/>
            <a:ext cx="7406640" cy="147218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5E688B"/>
              </a:buClr>
              <a:buSzPts val="43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ubTitle" idx="1"/>
          </p:nvPr>
        </p:nvSpPr>
        <p:spPr>
          <a:xfrm>
            <a:off x="1432560" y="1850064"/>
            <a:ext cx="7406640" cy="1752600"/>
          </a:xfrm>
          <a:prstGeom prst="rect">
            <a:avLst/>
          </a:prstGeom>
          <a:noFill/>
          <a:ln>
            <a:noFill/>
          </a:ln>
        </p:spPr>
        <p:txBody>
          <a:bodyPr spcFirstLastPara="1" wrap="square" lIns="91425" tIns="0" rIns="91425" bIns="45700" anchor="t" anchorCtr="0">
            <a:normAutofit/>
          </a:bodyPr>
          <a:lstStyle>
            <a:lvl1pPr lvl="0" algn="l">
              <a:lnSpc>
                <a:spcPct val="100000"/>
              </a:lnSpc>
              <a:spcBef>
                <a:spcPts val="600"/>
              </a:spcBef>
              <a:spcAft>
                <a:spcPts val="0"/>
              </a:spcAft>
              <a:buSzPts val="2080"/>
              <a:buNone/>
              <a:defRPr sz="2600">
                <a:solidFill>
                  <a:srgbClr val="333A52"/>
                </a:solidFill>
              </a:defRPr>
            </a:lvl1pPr>
            <a:lvl2pPr lvl="1" algn="ctr">
              <a:lnSpc>
                <a:spcPct val="100000"/>
              </a:lnSpc>
              <a:spcBef>
                <a:spcPts val="550"/>
              </a:spcBef>
              <a:spcAft>
                <a:spcPts val="0"/>
              </a:spcAft>
              <a:buSzPts val="1800"/>
              <a:buNone/>
              <a:defRPr/>
            </a:lvl2pPr>
            <a:lvl3pPr lvl="2" algn="ctr">
              <a:lnSpc>
                <a:spcPct val="100000"/>
              </a:lnSpc>
              <a:spcBef>
                <a:spcPts val="360"/>
              </a:spcBef>
              <a:spcAft>
                <a:spcPts val="0"/>
              </a:spcAft>
              <a:buSzPts val="1800"/>
              <a:buNone/>
              <a:defRPr/>
            </a:lvl3pPr>
            <a:lvl4pPr lvl="3" algn="ctr">
              <a:lnSpc>
                <a:spcPct val="100000"/>
              </a:lnSpc>
              <a:spcBef>
                <a:spcPts val="360"/>
              </a:spcBef>
              <a:spcAft>
                <a:spcPts val="0"/>
              </a:spcAft>
              <a:buSzPts val="1800"/>
              <a:buNone/>
              <a:defRPr/>
            </a:lvl4pPr>
            <a:lvl5pPr lvl="4" algn="ctr">
              <a:lnSpc>
                <a:spcPct val="100000"/>
              </a:lnSpc>
              <a:spcBef>
                <a:spcPts val="360"/>
              </a:spcBef>
              <a:spcAft>
                <a:spcPts val="0"/>
              </a:spcAft>
              <a:buSzPts val="180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
        <p:nvSpPr>
          <p:cNvPr id="23" name="Google Shape;23;p17"/>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17"/>
          <p:cNvSpPr/>
          <p:nvPr/>
        </p:nvSpPr>
        <p:spPr>
          <a:xfrm>
            <a:off x="921433" y="1413802"/>
            <a:ext cx="210312" cy="210312"/>
          </a:xfrm>
          <a:prstGeom prst="ellipse">
            <a:avLst/>
          </a:prstGeom>
          <a:gradFill>
            <a:gsLst>
              <a:gs pos="0">
                <a:srgbClr val="FFD6CD">
                  <a:alpha val="94509"/>
                </a:srgbClr>
              </a:gs>
              <a:gs pos="50000">
                <a:srgbClr val="FFC1BA">
                  <a:alpha val="89411"/>
                </a:srgbClr>
              </a:gs>
              <a:gs pos="95000">
                <a:srgbClr val="FF7258">
                  <a:alpha val="87450"/>
                </a:srgbClr>
              </a:gs>
              <a:gs pos="100000">
                <a:srgbClr val="FF2000">
                  <a:alpha val="84313"/>
                </a:srgbClr>
              </a:gs>
            </a:gsLst>
            <a:path path="circle">
              <a:fillToRect l="50000" t="50000" r="50000" b="50000"/>
            </a:path>
            <a:tileRect/>
          </a:gradFill>
          <a:ln w="9525" cap="rnd" cmpd="sng">
            <a:solidFill>
              <a:srgbClr val="CD5A3E">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27" name="Google Shape;27;p17"/>
          <p:cNvSpPr/>
          <p:nvPr/>
        </p:nvSpPr>
        <p:spPr>
          <a:xfrm>
            <a:off x="1157176" y="1345016"/>
            <a:ext cx="64008" cy="64008"/>
          </a:xfrm>
          <a:prstGeom prst="ellipse">
            <a:avLst/>
          </a:prstGeom>
          <a:noFill/>
          <a:ln w="12700" cap="rnd" cmpd="sng">
            <a:solidFill>
              <a:srgbClr val="B75640">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27"/>
          <p:cNvSpPr txBox="1">
            <a:spLocks noGrp="1"/>
          </p:cNvSpPr>
          <p:nvPr>
            <p:ph type="title"/>
          </p:nvPr>
        </p:nvSpPr>
        <p:spPr>
          <a:xfrm rot="5400000">
            <a:off x="4846637" y="2286002"/>
            <a:ext cx="5851525" cy="18288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5E688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7"/>
          <p:cNvSpPr txBox="1">
            <a:spLocks noGrp="1"/>
          </p:cNvSpPr>
          <p:nvPr>
            <p:ph type="body" idx="1"/>
          </p:nvPr>
        </p:nvSpPr>
        <p:spPr>
          <a:xfrm rot="5400000">
            <a:off x="998537" y="419103"/>
            <a:ext cx="5851525" cy="55626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7" name="Google Shape;97;p27"/>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7"/>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5E688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body" idx="1"/>
          </p:nvPr>
        </p:nvSpPr>
        <p:spPr>
          <a:xfrm>
            <a:off x="1435608" y="1447800"/>
            <a:ext cx="7498080" cy="48006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1" name="Google Shape;31;p18"/>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4"/>
        <p:cNvGrpSpPr/>
        <p:nvPr/>
      </p:nvGrpSpPr>
      <p:grpSpPr>
        <a:xfrm>
          <a:off x="0" y="0"/>
          <a:ext cx="0" cy="0"/>
          <a:chOff x="0" y="0"/>
          <a:chExt cx="0" cy="0"/>
        </a:xfrm>
      </p:grpSpPr>
      <p:sp>
        <p:nvSpPr>
          <p:cNvPr id="35" name="Google Shape;35;p19"/>
          <p:cNvSpPr/>
          <p:nvPr/>
        </p:nvSpPr>
        <p:spPr>
          <a:xfrm>
            <a:off x="1014984" y="0"/>
            <a:ext cx="812901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6" name="Google Shape;36;p19"/>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39" name="Google Shape;39;p19"/>
          <p:cNvSpPr/>
          <p:nvPr/>
        </p:nvSpPr>
        <p:spPr>
          <a:xfrm>
            <a:off x="1014984" y="-54"/>
            <a:ext cx="73152" cy="6858054"/>
          </a:xfrm>
          <a:prstGeom prst="rect">
            <a:avLst/>
          </a:prstGeom>
          <a:solidFill>
            <a:schemeClr val="lt1"/>
          </a:solidFill>
          <a:ln>
            <a:noFill/>
          </a:ln>
          <a:effectLst>
            <a:outerShdw blurRad="38550" dist="38000" dir="10800000" algn="tl" rotWithShape="0">
              <a:srgbClr val="5D6467">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0"/>
        <p:cNvGrpSpPr/>
        <p:nvPr/>
      </p:nvGrpSpPr>
      <p:grpSpPr>
        <a:xfrm>
          <a:off x="0" y="0"/>
          <a:ext cx="0" cy="0"/>
          <a:chOff x="0" y="0"/>
          <a:chExt cx="0" cy="0"/>
        </a:xfrm>
      </p:grpSpPr>
      <p:sp>
        <p:nvSpPr>
          <p:cNvPr id="41" name="Google Shape;41;p20"/>
          <p:cNvSpPr/>
          <p:nvPr/>
        </p:nvSpPr>
        <p:spPr>
          <a:xfrm>
            <a:off x="2282890" y="-54"/>
            <a:ext cx="6858000" cy="68580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42" name="Google Shape;42;p20"/>
          <p:cNvSpPr txBox="1">
            <a:spLocks noGrp="1"/>
          </p:cNvSpPr>
          <p:nvPr>
            <p:ph type="title"/>
          </p:nvPr>
        </p:nvSpPr>
        <p:spPr>
          <a:xfrm>
            <a:off x="2578392" y="2600325"/>
            <a:ext cx="6400800" cy="2286000"/>
          </a:xfrm>
          <a:prstGeom prst="rect">
            <a:avLst/>
          </a:prstGeom>
          <a:noFill/>
          <a:ln>
            <a:noFill/>
          </a:ln>
        </p:spPr>
        <p:txBody>
          <a:bodyPr spcFirstLastPara="1" wrap="square" lIns="91425" tIns="45700" rIns="91425" bIns="45700" anchor="t" anchorCtr="0">
            <a:normAutofit/>
          </a:bodyPr>
          <a:lstStyle>
            <a:lvl1pPr lvl="0" algn="l">
              <a:lnSpc>
                <a:spcPct val="112500"/>
              </a:lnSpc>
              <a:spcBef>
                <a:spcPts val="0"/>
              </a:spcBef>
              <a:spcAft>
                <a:spcPts val="0"/>
              </a:spcAft>
              <a:buClr>
                <a:srgbClr val="5E688B"/>
              </a:buClr>
              <a:buSzPts val="4000"/>
              <a:buFont typeface="Gill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2578392" y="1066800"/>
            <a:ext cx="6400800" cy="1509712"/>
          </a:xfrm>
          <a:prstGeom prst="rect">
            <a:avLst/>
          </a:prstGeom>
          <a:noFill/>
          <a:ln>
            <a:noFill/>
          </a:ln>
        </p:spPr>
        <p:txBody>
          <a:bodyPr spcFirstLastPara="1" wrap="square" lIns="91425" tIns="45700" rIns="91425" bIns="45700" anchor="b" anchorCtr="0">
            <a:normAutofit/>
          </a:bodyPr>
          <a:lstStyle>
            <a:lvl1pPr marL="457200" lvl="0" indent="-228600" algn="l">
              <a:lnSpc>
                <a:spcPct val="115000"/>
              </a:lnSpc>
              <a:spcBef>
                <a:spcPts val="0"/>
              </a:spcBef>
              <a:spcAft>
                <a:spcPts val="0"/>
              </a:spcAft>
              <a:buSzPts val="1600"/>
              <a:buNone/>
              <a:defRPr sz="2000">
                <a:solidFill>
                  <a:srgbClr val="333A52"/>
                </a:solidFill>
              </a:defRPr>
            </a:lvl1pPr>
            <a:lvl2pPr marL="914400" lvl="1" indent="-228600" algn="l">
              <a:lnSpc>
                <a:spcPct val="100000"/>
              </a:lnSpc>
              <a:spcBef>
                <a:spcPts val="550"/>
              </a:spcBef>
              <a:spcAft>
                <a:spcPts val="0"/>
              </a:spcAft>
              <a:buSzPts val="1800"/>
              <a:buNone/>
              <a:defRPr sz="1800">
                <a:solidFill>
                  <a:srgbClr val="888888"/>
                </a:solidFill>
              </a:defRPr>
            </a:lvl2pPr>
            <a:lvl3pPr marL="1371600" lvl="2" indent="-228600" algn="l">
              <a:lnSpc>
                <a:spcPct val="100000"/>
              </a:lnSpc>
              <a:spcBef>
                <a:spcPts val="320"/>
              </a:spcBef>
              <a:spcAft>
                <a:spcPts val="0"/>
              </a:spcAft>
              <a:buSzPts val="1600"/>
              <a:buNone/>
              <a:defRPr sz="1600">
                <a:solidFill>
                  <a:srgbClr val="888888"/>
                </a:solidFill>
              </a:defRPr>
            </a:lvl3pPr>
            <a:lvl4pPr marL="1828800" lvl="3" indent="-228600" algn="l">
              <a:lnSpc>
                <a:spcPct val="100000"/>
              </a:lnSpc>
              <a:spcBef>
                <a:spcPts val="280"/>
              </a:spcBef>
              <a:spcAft>
                <a:spcPts val="0"/>
              </a:spcAft>
              <a:buSzPts val="1400"/>
              <a:buNone/>
              <a:defRPr sz="1400">
                <a:solidFill>
                  <a:srgbClr val="888888"/>
                </a:solidFill>
              </a:defRPr>
            </a:lvl4pPr>
            <a:lvl5pPr marL="2286000" lvl="4" indent="-228600" algn="l">
              <a:lnSpc>
                <a:spcPct val="100000"/>
              </a:lnSpc>
              <a:spcBef>
                <a:spcPts val="280"/>
              </a:spcBef>
              <a:spcAft>
                <a:spcPts val="0"/>
              </a:spcAft>
              <a:buSzPts val="1400"/>
              <a:buNone/>
              <a:defRPr sz="1400">
                <a:solidFill>
                  <a:srgbClr val="888888"/>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4" name="Google Shape;44;p20"/>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20"/>
          <p:cNvSpPr/>
          <p:nvPr/>
        </p:nvSpPr>
        <p:spPr>
          <a:xfrm>
            <a:off x="2286000" y="0"/>
            <a:ext cx="76200" cy="6858054"/>
          </a:xfrm>
          <a:prstGeom prst="rect">
            <a:avLst/>
          </a:prstGeom>
          <a:solidFill>
            <a:schemeClr val="lt1"/>
          </a:solidFill>
          <a:ln>
            <a:noFill/>
          </a:ln>
          <a:effectLst>
            <a:outerShdw blurRad="38550" dist="38000" dir="10800000" algn="tl" rotWithShape="0">
              <a:srgbClr val="5D6467">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48" name="Google Shape;48;p20"/>
          <p:cNvSpPr/>
          <p:nvPr/>
        </p:nvSpPr>
        <p:spPr>
          <a:xfrm>
            <a:off x="2172321" y="2814656"/>
            <a:ext cx="210312" cy="210312"/>
          </a:xfrm>
          <a:prstGeom prst="ellipse">
            <a:avLst/>
          </a:prstGeom>
          <a:gradFill>
            <a:gsLst>
              <a:gs pos="0">
                <a:srgbClr val="FFD6CD">
                  <a:alpha val="94509"/>
                </a:srgbClr>
              </a:gs>
              <a:gs pos="50000">
                <a:srgbClr val="FFC1BA">
                  <a:alpha val="89411"/>
                </a:srgbClr>
              </a:gs>
              <a:gs pos="95000">
                <a:srgbClr val="FF7258">
                  <a:alpha val="87450"/>
                </a:srgbClr>
              </a:gs>
              <a:gs pos="100000">
                <a:srgbClr val="FF2000">
                  <a:alpha val="84313"/>
                </a:srgbClr>
              </a:gs>
            </a:gsLst>
            <a:path path="circle">
              <a:fillToRect l="50000" t="50000" r="50000" b="50000"/>
            </a:path>
            <a:tileRect/>
          </a:gradFill>
          <a:ln w="9525" cap="rnd" cmpd="sng">
            <a:solidFill>
              <a:srgbClr val="CD5A3E">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 name="Google Shape;49;p20"/>
          <p:cNvSpPr/>
          <p:nvPr/>
        </p:nvSpPr>
        <p:spPr>
          <a:xfrm>
            <a:off x="2408064" y="2745870"/>
            <a:ext cx="64008" cy="64008"/>
          </a:xfrm>
          <a:prstGeom prst="ellipse">
            <a:avLst/>
          </a:prstGeom>
          <a:noFill/>
          <a:ln w="12700" cap="rnd" cmpd="sng">
            <a:solidFill>
              <a:srgbClr val="B75640">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7"/>
        <p:cNvGrpSpPr/>
        <p:nvPr/>
      </p:nvGrpSpPr>
      <p:grpSpPr>
        <a:xfrm>
          <a:off x="0" y="0"/>
          <a:ext cx="0" cy="0"/>
          <a:chOff x="0" y="0"/>
          <a:chExt cx="0" cy="0"/>
        </a:xfrm>
      </p:grpSpPr>
      <p:sp>
        <p:nvSpPr>
          <p:cNvPr id="58" name="Google Shape;58;p22"/>
          <p:cNvSpPr txBox="1">
            <a:spLocks noGrp="1"/>
          </p:cNvSpPr>
          <p:nvPr>
            <p:ph type="title"/>
          </p:nvPr>
        </p:nvSpPr>
        <p:spPr>
          <a:xfrm>
            <a:off x="457200" y="5160336"/>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5E688B"/>
              </a:buClr>
              <a:buSzPts val="4500"/>
              <a:buFont typeface="Gill Sans"/>
              <a:buNone/>
              <a:defRPr sz="45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body" idx="1"/>
          </p:nvPr>
        </p:nvSpPr>
        <p:spPr>
          <a:xfrm>
            <a:off x="457200" y="328278"/>
            <a:ext cx="4023360" cy="640080"/>
          </a:xfrm>
          <a:prstGeom prst="rect">
            <a:avLst/>
          </a:prstGeom>
          <a:solidFill>
            <a:schemeClr val="lt1"/>
          </a:solidFill>
          <a:ln w="107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
              </a:spcBef>
              <a:spcAft>
                <a:spcPts val="0"/>
              </a:spcAft>
              <a:buSzPts val="1520"/>
              <a:buNone/>
              <a:defRPr sz="1900" b="0">
                <a:solidFill>
                  <a:schemeClr val="dk1"/>
                </a:solidFill>
              </a:defRPr>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0" name="Google Shape;60;p22"/>
          <p:cNvSpPr txBox="1">
            <a:spLocks noGrp="1"/>
          </p:cNvSpPr>
          <p:nvPr>
            <p:ph type="body" idx="2"/>
          </p:nvPr>
        </p:nvSpPr>
        <p:spPr>
          <a:xfrm>
            <a:off x="4663440" y="328278"/>
            <a:ext cx="4023360" cy="640080"/>
          </a:xfrm>
          <a:prstGeom prst="rect">
            <a:avLst/>
          </a:prstGeom>
          <a:solidFill>
            <a:schemeClr val="lt1"/>
          </a:solidFill>
          <a:ln w="107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
              </a:spcBef>
              <a:spcAft>
                <a:spcPts val="0"/>
              </a:spcAft>
              <a:buSzPts val="1520"/>
              <a:buNone/>
              <a:defRPr sz="1900" b="0">
                <a:solidFill>
                  <a:schemeClr val="dk1"/>
                </a:solidFill>
              </a:defRPr>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1" name="Google Shape;61;p22"/>
          <p:cNvSpPr txBox="1">
            <a:spLocks noGrp="1"/>
          </p:cNvSpPr>
          <p:nvPr>
            <p:ph type="body" idx="3"/>
          </p:nvPr>
        </p:nvSpPr>
        <p:spPr>
          <a:xfrm>
            <a:off x="457200" y="969336"/>
            <a:ext cx="4023360" cy="4114800"/>
          </a:xfrm>
          <a:prstGeom prst="rect">
            <a:avLst/>
          </a:prstGeom>
          <a:noFill/>
          <a:ln w="10775" cap="flat" cmpd="sng">
            <a:solidFill>
              <a:schemeClr val="lt1"/>
            </a:solidFill>
            <a:prstDash val="dash"/>
            <a:miter lim="800000"/>
            <a:headEnd type="none" w="sm" len="sm"/>
            <a:tailEnd type="none" w="sm" len="sm"/>
          </a:ln>
        </p:spPr>
        <p:txBody>
          <a:bodyPr spcFirstLastPara="1" wrap="square" lIns="91425" tIns="45700" rIns="91425" bIns="45700" anchor="t" anchorCtr="0">
            <a:normAutofit/>
          </a:bodyPr>
          <a:lstStyle>
            <a:lvl1pPr marL="457200" lvl="0" indent="-350520" algn="l">
              <a:lnSpc>
                <a:spcPct val="100000"/>
              </a:lnSpc>
              <a:spcBef>
                <a:spcPts val="700"/>
              </a:spcBef>
              <a:spcAft>
                <a:spcPts val="0"/>
              </a:spcAft>
              <a:buSzPts val="1920"/>
              <a:buChar char="⚫"/>
              <a:defRPr sz="2400"/>
            </a:lvl1pPr>
            <a:lvl2pPr marL="914400" lvl="1" indent="-355600" algn="l">
              <a:lnSpc>
                <a:spcPct val="100000"/>
              </a:lnSpc>
              <a:spcBef>
                <a:spcPts val="700"/>
              </a:spcBef>
              <a:spcAft>
                <a:spcPts val="0"/>
              </a:spcAft>
              <a:buSzPts val="2000"/>
              <a:buChar char="◦"/>
              <a:defRPr sz="2000"/>
            </a:lvl2pPr>
            <a:lvl3pPr marL="1371600" lvl="2" indent="-342900" algn="l">
              <a:lnSpc>
                <a:spcPct val="100000"/>
              </a:lnSpc>
              <a:spcBef>
                <a:spcPts val="700"/>
              </a:spcBef>
              <a:spcAft>
                <a:spcPts val="0"/>
              </a:spcAft>
              <a:buSzPts val="1800"/>
              <a:buChar char="●"/>
              <a:defRPr sz="1800"/>
            </a:lvl3pPr>
            <a:lvl4pPr marL="1828800" lvl="3" indent="-330200" algn="l">
              <a:lnSpc>
                <a:spcPct val="100000"/>
              </a:lnSpc>
              <a:spcBef>
                <a:spcPts val="700"/>
              </a:spcBef>
              <a:spcAft>
                <a:spcPts val="0"/>
              </a:spcAft>
              <a:buSzPts val="1600"/>
              <a:buChar char="●"/>
              <a:defRPr sz="1600"/>
            </a:lvl4pPr>
            <a:lvl5pPr marL="2286000" lvl="4" indent="-330200" algn="l">
              <a:lnSpc>
                <a:spcPct val="100000"/>
              </a:lnSpc>
              <a:spcBef>
                <a:spcPts val="70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2" name="Google Shape;62;p22"/>
          <p:cNvSpPr txBox="1">
            <a:spLocks noGrp="1"/>
          </p:cNvSpPr>
          <p:nvPr>
            <p:ph type="body" idx="4"/>
          </p:nvPr>
        </p:nvSpPr>
        <p:spPr>
          <a:xfrm>
            <a:off x="4663440" y="969336"/>
            <a:ext cx="4023360" cy="4114800"/>
          </a:xfrm>
          <a:prstGeom prst="rect">
            <a:avLst/>
          </a:prstGeom>
          <a:noFill/>
          <a:ln w="10775" cap="flat" cmpd="sng">
            <a:solidFill>
              <a:schemeClr val="lt1"/>
            </a:solidFill>
            <a:prstDash val="dash"/>
            <a:miter lim="800000"/>
            <a:headEnd type="none" w="sm" len="sm"/>
            <a:tailEnd type="none" w="sm" len="sm"/>
          </a:ln>
        </p:spPr>
        <p:txBody>
          <a:bodyPr spcFirstLastPara="1" wrap="square" lIns="91425" tIns="45700" rIns="91425" bIns="45700" anchor="t" anchorCtr="0">
            <a:normAutofit/>
          </a:bodyPr>
          <a:lstStyle>
            <a:lvl1pPr marL="457200" lvl="0" indent="-350520" algn="l">
              <a:lnSpc>
                <a:spcPct val="100000"/>
              </a:lnSpc>
              <a:spcBef>
                <a:spcPts val="700"/>
              </a:spcBef>
              <a:spcAft>
                <a:spcPts val="0"/>
              </a:spcAft>
              <a:buSzPts val="1920"/>
              <a:buChar char="⚫"/>
              <a:defRPr sz="2400"/>
            </a:lvl1pPr>
            <a:lvl2pPr marL="914400" lvl="1" indent="-355600" algn="l">
              <a:lnSpc>
                <a:spcPct val="100000"/>
              </a:lnSpc>
              <a:spcBef>
                <a:spcPts val="700"/>
              </a:spcBef>
              <a:spcAft>
                <a:spcPts val="0"/>
              </a:spcAft>
              <a:buSzPts val="2000"/>
              <a:buChar char="◦"/>
              <a:defRPr sz="2000"/>
            </a:lvl2pPr>
            <a:lvl3pPr marL="1371600" lvl="2" indent="-342900" algn="l">
              <a:lnSpc>
                <a:spcPct val="100000"/>
              </a:lnSpc>
              <a:spcBef>
                <a:spcPts val="700"/>
              </a:spcBef>
              <a:spcAft>
                <a:spcPts val="0"/>
              </a:spcAft>
              <a:buSzPts val="1800"/>
              <a:buChar char="●"/>
              <a:defRPr sz="1800"/>
            </a:lvl3pPr>
            <a:lvl4pPr marL="1828800" lvl="3" indent="-330200" algn="l">
              <a:lnSpc>
                <a:spcPct val="100000"/>
              </a:lnSpc>
              <a:spcBef>
                <a:spcPts val="700"/>
              </a:spcBef>
              <a:spcAft>
                <a:spcPts val="0"/>
              </a:spcAft>
              <a:buSzPts val="1600"/>
              <a:buChar char="●"/>
              <a:defRPr sz="1600"/>
            </a:lvl4pPr>
            <a:lvl5pPr marL="2286000" lvl="4" indent="-330200" algn="l">
              <a:lnSpc>
                <a:spcPct val="100000"/>
              </a:lnSpc>
              <a:spcBef>
                <a:spcPts val="70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3" name="Google Shape;63;p22"/>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23"/>
          <p:cNvSpPr txBox="1">
            <a:spLocks noGrp="1"/>
          </p:cNvSpPr>
          <p:nvPr>
            <p:ph type="title"/>
          </p:nvPr>
        </p:nvSpPr>
        <p:spPr>
          <a:xfrm>
            <a:off x="1435608" y="274320"/>
            <a:ext cx="749808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5E688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3"/>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24"/>
          <p:cNvSpPr txBox="1">
            <a:spLocks noGrp="1"/>
          </p:cNvSpPr>
          <p:nvPr>
            <p:ph type="title"/>
          </p:nvPr>
        </p:nvSpPr>
        <p:spPr>
          <a:xfrm>
            <a:off x="457200" y="216778"/>
            <a:ext cx="3810000" cy="1162050"/>
          </a:xfrm>
          <a:prstGeom prst="rect">
            <a:avLst/>
          </a:prstGeom>
          <a:noFill/>
          <a:ln>
            <a:noFill/>
          </a:ln>
        </p:spPr>
        <p:txBody>
          <a:bodyPr spcFirstLastPara="1" wrap="square" lIns="91425" tIns="45700" rIns="91425" bIns="45700" anchor="b" anchorCtr="0">
            <a:normAutofit/>
          </a:bodyPr>
          <a:lstStyle>
            <a:lvl1pPr lvl="0" algn="l">
              <a:lnSpc>
                <a:spcPct val="90909"/>
              </a:lnSpc>
              <a:spcBef>
                <a:spcPts val="0"/>
              </a:spcBef>
              <a:spcAft>
                <a:spcPts val="0"/>
              </a:spcAft>
              <a:buClr>
                <a:srgbClr val="5E688B"/>
              </a:buClr>
              <a:buSzPts val="2200"/>
              <a:buFont typeface="Gill Sans"/>
              <a:buNone/>
              <a:defRPr sz="22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body" idx="1"/>
          </p:nvPr>
        </p:nvSpPr>
        <p:spPr>
          <a:xfrm>
            <a:off x="457200" y="1406964"/>
            <a:ext cx="3810000" cy="6985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120"/>
              <a:buNone/>
              <a:defRPr sz="1400"/>
            </a:lvl1pPr>
            <a:lvl2pPr marL="914400" lvl="1" indent="-228600" algn="l">
              <a:lnSpc>
                <a:spcPct val="100000"/>
              </a:lnSpc>
              <a:spcBef>
                <a:spcPts val="550"/>
              </a:spcBef>
              <a:spcAft>
                <a:spcPts val="0"/>
              </a:spcAft>
              <a:buSzPts val="1200"/>
              <a:buNone/>
              <a:defRPr sz="1200"/>
            </a:lvl2pPr>
            <a:lvl3pPr marL="1371600" lvl="2" indent="-228600" algn="l">
              <a:lnSpc>
                <a:spcPct val="100000"/>
              </a:lnSpc>
              <a:spcBef>
                <a:spcPts val="200"/>
              </a:spcBef>
              <a:spcAft>
                <a:spcPts val="0"/>
              </a:spcAft>
              <a:buSzPts val="10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4" name="Google Shape;74;p24"/>
          <p:cNvSpPr txBox="1">
            <a:spLocks noGrp="1"/>
          </p:cNvSpPr>
          <p:nvPr>
            <p:ph type="body" idx="2"/>
          </p:nvPr>
        </p:nvSpPr>
        <p:spPr>
          <a:xfrm>
            <a:off x="457200" y="2133600"/>
            <a:ext cx="8153400" cy="3992563"/>
          </a:xfrm>
          <a:prstGeom prst="rect">
            <a:avLst/>
          </a:prstGeom>
          <a:noFill/>
          <a:ln>
            <a:noFill/>
          </a:ln>
        </p:spPr>
        <p:txBody>
          <a:bodyPr spcFirstLastPara="1" wrap="square" lIns="91425" tIns="45700" rIns="91425" bIns="45700" anchor="t" anchorCtr="0">
            <a:normAutofit/>
          </a:bodyPr>
          <a:lstStyle>
            <a:lvl1pPr marL="457200" lvl="0" indent="-391160" algn="l">
              <a:lnSpc>
                <a:spcPct val="100000"/>
              </a:lnSpc>
              <a:spcBef>
                <a:spcPts val="600"/>
              </a:spcBef>
              <a:spcAft>
                <a:spcPts val="0"/>
              </a:spcAft>
              <a:buSzPts val="2560"/>
              <a:buChar char="⚫"/>
              <a:defRPr sz="3200"/>
            </a:lvl1pPr>
            <a:lvl2pPr marL="914400" lvl="1" indent="-406400" algn="l">
              <a:lnSpc>
                <a:spcPct val="100000"/>
              </a:lnSpc>
              <a:spcBef>
                <a:spcPts val="550"/>
              </a:spcBef>
              <a:spcAft>
                <a:spcPts val="0"/>
              </a:spcAft>
              <a:buSzPts val="2800"/>
              <a:buChar char="◦"/>
              <a:defRPr sz="2800"/>
            </a:lvl2pPr>
            <a:lvl3pPr marL="1371600" lvl="2" indent="-381000" algn="l">
              <a:lnSpc>
                <a:spcPct val="100000"/>
              </a:lnSpc>
              <a:spcBef>
                <a:spcPts val="480"/>
              </a:spcBef>
              <a:spcAft>
                <a:spcPts val="0"/>
              </a:spcAft>
              <a:buSzPts val="240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5" name="Google Shape;75;p24"/>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a:off x="5886896" y="1066800"/>
            <a:ext cx="2743200" cy="1981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5E688B"/>
              </a:buClr>
              <a:buSzPts val="2100"/>
              <a:buFont typeface="Gill Sans"/>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5"/>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25"/>
          <p:cNvSpPr/>
          <p:nvPr/>
        </p:nvSpPr>
        <p:spPr>
          <a:xfrm>
            <a:off x="762000" y="1066800"/>
            <a:ext cx="4572000" cy="4572000"/>
          </a:xfrm>
          <a:prstGeom prst="rect">
            <a:avLst/>
          </a:prstGeom>
          <a:solidFill>
            <a:srgbClr val="FFFFFF"/>
          </a:solidFill>
          <a:ln w="88900" cap="sq" cmpd="sng">
            <a:solidFill>
              <a:srgbClr val="FFFFFF"/>
            </a:solidFill>
            <a:prstDash val="solid"/>
            <a:miter lim="800000"/>
            <a:headEnd type="none" w="sm" len="sm"/>
            <a:tailEnd type="none" w="sm" len="sm"/>
          </a:ln>
          <a:effectLst>
            <a:outerShdw blurRad="55500" dist="18500" dir="5400000" algn="tl" rotWithShape="0">
              <a:srgbClr val="000000">
                <a:alpha val="34509"/>
              </a:srgbClr>
            </a:outerShdw>
          </a:effectLst>
        </p:spPr>
        <p:txBody>
          <a:bodyPr spcFirstLastPara="1" wrap="square" lIns="91425" tIns="274300" rIns="91425" bIns="45700" anchor="t" anchorCtr="0">
            <a:normAutofit/>
          </a:bodyPr>
          <a:lstStyle/>
          <a:p>
            <a:pPr marL="0" marR="0" lvl="0" indent="0" algn="l" rtl="0">
              <a:lnSpc>
                <a:spcPct val="93750"/>
              </a:lnSpc>
              <a:spcBef>
                <a:spcPts val="0"/>
              </a:spcBef>
              <a:spcAft>
                <a:spcPts val="0"/>
              </a:spcAft>
              <a:buClr>
                <a:schemeClr val="accent1"/>
              </a:buClr>
              <a:buSzPts val="2560"/>
              <a:buFont typeface="Noto Sans Symbols"/>
              <a:buNone/>
            </a:pPr>
            <a:endParaRPr sz="3200" b="0" i="0" u="none" strike="noStrike" cap="none">
              <a:solidFill>
                <a:schemeClr val="dk1"/>
              </a:solidFill>
              <a:latin typeface="Gill Sans"/>
              <a:ea typeface="Gill Sans"/>
              <a:cs typeface="Gill Sans"/>
              <a:sym typeface="Gill Sans"/>
            </a:endParaRPr>
          </a:p>
        </p:txBody>
      </p:sp>
      <p:sp>
        <p:nvSpPr>
          <p:cNvPr id="84" name="Google Shape;84;p25"/>
          <p:cNvSpPr>
            <a:spLocks noGrp="1"/>
          </p:cNvSpPr>
          <p:nvPr>
            <p:ph type="pic" idx="2"/>
          </p:nvPr>
        </p:nvSpPr>
        <p:spPr>
          <a:xfrm>
            <a:off x="838200" y="1143003"/>
            <a:ext cx="4419600" cy="3514531"/>
          </a:xfrm>
          <a:prstGeom prst="roundRect">
            <a:avLst>
              <a:gd name="adj" fmla="val 783"/>
            </a:avLst>
          </a:prstGeom>
          <a:solidFill>
            <a:schemeClr val="lt2"/>
          </a:solidFill>
          <a:ln>
            <a:noFill/>
          </a:ln>
        </p:spPr>
        <p:txBody>
          <a:bodyPr spcFirstLastPara="1" wrap="square" lIns="91425" tIns="274300" rIns="91425" bIns="45700" anchor="t" anchorCtr="0">
            <a:normAutofit/>
          </a:bodyPr>
          <a:lstStyle>
            <a:lvl1pPr marR="0" lvl="0" algn="l" rtl="0">
              <a:lnSpc>
                <a:spcPct val="100000"/>
              </a:lnSpc>
              <a:spcBef>
                <a:spcPts val="600"/>
              </a:spcBef>
              <a:spcAft>
                <a:spcPts val="0"/>
              </a:spcAft>
              <a:buClr>
                <a:schemeClr val="accent1"/>
              </a:buClr>
              <a:buSzPts val="2560"/>
              <a:buFont typeface="Noto Sans Symbols"/>
              <a:buNone/>
              <a:defRPr sz="3200" b="0" i="0" u="none" strike="noStrike" cap="none">
                <a:solidFill>
                  <a:schemeClr val="dk1"/>
                </a:solidFill>
                <a:latin typeface="Gill Sans"/>
                <a:ea typeface="Gill Sans"/>
                <a:cs typeface="Gill Sans"/>
                <a:sym typeface="Gill Sans"/>
              </a:defRPr>
            </a:lvl1pPr>
            <a:lvl2pPr marR="0" lvl="1"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Gill Sans"/>
                <a:ea typeface="Gill Sans"/>
                <a:cs typeface="Gill Sans"/>
                <a:sym typeface="Gill Sans"/>
              </a:defRPr>
            </a:lvl2pPr>
            <a:lvl3pPr marR="0" lvl="2"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Gill Sans"/>
                <a:ea typeface="Gill Sans"/>
                <a:cs typeface="Gill Sans"/>
                <a:sym typeface="Gill Sans"/>
              </a:defRPr>
            </a:lvl3pPr>
            <a:lvl4pPr marR="0" lvl="3" algn="l" rtl="0">
              <a:lnSpc>
                <a:spcPct val="100000"/>
              </a:lnSpc>
              <a:spcBef>
                <a:spcPts val="400"/>
              </a:spcBef>
              <a:spcAft>
                <a:spcPts val="0"/>
              </a:spcAft>
              <a:buClr>
                <a:schemeClr val="accent3"/>
              </a:buClr>
              <a:buSzPts val="2000"/>
              <a:buFont typeface="Noto Sans Symbols"/>
              <a:buChar char="●"/>
              <a:defRPr sz="2000" b="0" i="0" u="none" strike="noStrike" cap="none">
                <a:solidFill>
                  <a:schemeClr val="dk1"/>
                </a:solidFill>
                <a:latin typeface="Gill Sans"/>
                <a:ea typeface="Gill Sans"/>
                <a:cs typeface="Gill Sans"/>
                <a:sym typeface="Gill Sans"/>
              </a:defRPr>
            </a:lvl4pPr>
            <a:lvl5pPr marR="0" lvl="4" algn="l" rtl="0">
              <a:lnSpc>
                <a:spcPct val="100000"/>
              </a:lnSpc>
              <a:spcBef>
                <a:spcPts val="400"/>
              </a:spcBef>
              <a:spcAft>
                <a:spcPts val="0"/>
              </a:spcAft>
              <a:buClr>
                <a:schemeClr val="accent4"/>
              </a:buClr>
              <a:buSzPts val="2000"/>
              <a:buFont typeface="Noto Sans Symbols"/>
              <a:buChar char="●"/>
              <a:defRPr sz="20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Gill Sans"/>
                <a:ea typeface="Gill Sans"/>
                <a:cs typeface="Gill Sans"/>
                <a:sym typeface="Gill Sans"/>
              </a:defRPr>
            </a:lvl6pPr>
            <a:lvl7pPr marR="0" lvl="6"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7pPr>
            <a:lvl8pPr marR="0" lvl="7"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8pPr>
            <a:lvl9pPr marR="0" lvl="8"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9pPr>
          </a:lstStyle>
          <a:p>
            <a:endParaRPr/>
          </a:p>
        </p:txBody>
      </p:sp>
      <p:sp>
        <p:nvSpPr>
          <p:cNvPr id="85" name="Google Shape;85;p25"/>
          <p:cNvSpPr/>
          <p:nvPr/>
        </p:nvSpPr>
        <p:spPr>
          <a:xfrm rot="-2131329">
            <a:off x="396725" y="954341"/>
            <a:ext cx="685800" cy="204310"/>
          </a:xfrm>
          <a:prstGeom prst="flowChartProcess">
            <a:avLst/>
          </a:prstGeom>
          <a:solidFill>
            <a:srgbClr val="FBFBFB">
              <a:alpha val="44313"/>
            </a:srgbClr>
          </a:solidFill>
          <a:ln w="9525" cap="rnd" cmpd="sng">
            <a:solidFill>
              <a:srgbClr val="FFFFFF"/>
            </a:solidFill>
            <a:prstDash val="solid"/>
            <a:round/>
            <a:headEnd type="none" w="sm" len="sm"/>
            <a:tailEnd type="none" w="sm" len="sm"/>
          </a:ln>
          <a:effectLst>
            <a:outerShdw blurRad="25400" dist="25400" dir="3300000" sx="96000" sy="96000" algn="tl" rotWithShape="0">
              <a:srgbClr val="B2CAD4">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86" name="Google Shape;86;p25"/>
          <p:cNvSpPr/>
          <p:nvPr/>
        </p:nvSpPr>
        <p:spPr>
          <a:xfrm rot="2103354" flipH="1">
            <a:off x="5003667" y="936786"/>
            <a:ext cx="649224" cy="204310"/>
          </a:xfrm>
          <a:prstGeom prst="flowChartProcess">
            <a:avLst/>
          </a:prstGeom>
          <a:solidFill>
            <a:srgbClr val="FBFBFB">
              <a:alpha val="44313"/>
            </a:srgbClr>
          </a:solidFill>
          <a:ln w="9525" cap="rnd" cmpd="sng">
            <a:solidFill>
              <a:srgbClr val="FFFFFF"/>
            </a:solidFill>
            <a:prstDash val="solid"/>
            <a:round/>
            <a:headEnd type="none" w="sm" len="sm"/>
            <a:tailEnd type="none" w="sm" len="sm"/>
          </a:ln>
          <a:effectLst>
            <a:outerShdw blurRad="25400" dist="25400" dir="3300000" sx="96000" sy="96000" algn="tl" rotWithShape="0">
              <a:schemeClr val="lt2">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87" name="Google Shape;87;p25"/>
          <p:cNvSpPr txBox="1">
            <a:spLocks noGrp="1"/>
          </p:cNvSpPr>
          <p:nvPr>
            <p:ph type="body" idx="1"/>
          </p:nvPr>
        </p:nvSpPr>
        <p:spPr>
          <a:xfrm>
            <a:off x="838200" y="4800600"/>
            <a:ext cx="4419600" cy="762000"/>
          </a:xfrm>
          <a:prstGeom prst="rect">
            <a:avLst/>
          </a:prstGeom>
          <a:noFill/>
          <a:ln>
            <a:noFill/>
          </a:ln>
        </p:spPr>
        <p:txBody>
          <a:bodyPr spcFirstLastPara="1" wrap="square" lIns="91425" tIns="45700" rIns="91425" bIns="45700" anchor="ctr" anchorCtr="0">
            <a:normAutofit/>
          </a:bodyPr>
          <a:lstStyle>
            <a:lvl1pPr marL="457200" lvl="0" indent="-228600" algn="l">
              <a:lnSpc>
                <a:spcPct val="114285"/>
              </a:lnSpc>
              <a:spcBef>
                <a:spcPts val="0"/>
              </a:spcBef>
              <a:spcAft>
                <a:spcPts val="0"/>
              </a:spcAft>
              <a:buSzPts val="1120"/>
              <a:buNone/>
              <a:defRPr sz="1400">
                <a:solidFill>
                  <a:srgbClr val="777777"/>
                </a:solidFill>
              </a:defRPr>
            </a:lvl1pPr>
            <a:lvl2pPr marL="914400" lvl="1" indent="-304800" algn="l">
              <a:lnSpc>
                <a:spcPct val="100000"/>
              </a:lnSpc>
              <a:spcBef>
                <a:spcPts val="550"/>
              </a:spcBef>
              <a:spcAft>
                <a:spcPts val="0"/>
              </a:spcAft>
              <a:buSzPts val="1200"/>
              <a:buChar char="◦"/>
              <a:defRPr sz="1200"/>
            </a:lvl2pPr>
            <a:lvl3pPr marL="1371600" lvl="2" indent="-292100" algn="l">
              <a:lnSpc>
                <a:spcPct val="100000"/>
              </a:lnSpc>
              <a:spcBef>
                <a:spcPts val="200"/>
              </a:spcBef>
              <a:spcAft>
                <a:spcPts val="0"/>
              </a:spcAft>
              <a:buSzPts val="1000"/>
              <a:buChar char="●"/>
              <a:defRPr sz="1000"/>
            </a:lvl3pPr>
            <a:lvl4pPr marL="1828800" lvl="3" indent="-285750" algn="l">
              <a:lnSpc>
                <a:spcPct val="100000"/>
              </a:lnSpc>
              <a:spcBef>
                <a:spcPts val="180"/>
              </a:spcBef>
              <a:spcAft>
                <a:spcPts val="0"/>
              </a:spcAft>
              <a:buSzPts val="900"/>
              <a:buChar char="●"/>
              <a:defRPr sz="900"/>
            </a:lvl4pPr>
            <a:lvl5pPr marL="2286000" lvl="4" indent="-285750" algn="l">
              <a:lnSpc>
                <a:spcPct val="100000"/>
              </a:lnSpc>
              <a:spcBef>
                <a:spcPts val="180"/>
              </a:spcBef>
              <a:spcAft>
                <a:spcPts val="0"/>
              </a:spcAft>
              <a:buSzPts val="900"/>
              <a:buChar char="●"/>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5E688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6"/>
          <p:cNvSpPr txBox="1">
            <a:spLocks noGrp="1"/>
          </p:cNvSpPr>
          <p:nvPr>
            <p:ph type="body" idx="1"/>
          </p:nvPr>
        </p:nvSpPr>
        <p:spPr>
          <a:xfrm rot="5400000">
            <a:off x="2784348" y="99060"/>
            <a:ext cx="4800600" cy="749808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1" name="Google Shape;91;p26"/>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6"/>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90000" sy="90000" flip="xy" algn="tl"/>
        </a:blipFill>
        <a:effectLst/>
      </p:bgPr>
    </p:bg>
    <p:spTree>
      <p:nvGrpSpPr>
        <p:cNvPr id="1" name="Shape 9"/>
        <p:cNvGrpSpPr/>
        <p:nvPr/>
      </p:nvGrpSpPr>
      <p:grpSpPr>
        <a:xfrm>
          <a:off x="0" y="0"/>
          <a:ext cx="0" cy="0"/>
          <a:chOff x="0" y="0"/>
          <a:chExt cx="0" cy="0"/>
        </a:xfrm>
      </p:grpSpPr>
      <p:sp>
        <p:nvSpPr>
          <p:cNvPr id="10" name="Google Shape;10;p16"/>
          <p:cNvSpPr/>
          <p:nvPr/>
        </p:nvSpPr>
        <p:spPr>
          <a:xfrm>
            <a:off x="-815927" y="-815922"/>
            <a:ext cx="1638887" cy="1638887"/>
          </a:xfrm>
          <a:prstGeom prst="pie">
            <a:avLst>
              <a:gd name="adj1" fmla="val 0"/>
              <a:gd name="adj2" fmla="val 5402120"/>
            </a:avLst>
          </a:prstGeom>
          <a:solidFill>
            <a:srgbClr val="F4F7F9">
              <a:alpha val="32549"/>
            </a:srgbClr>
          </a:solidFill>
          <a:ln w="9525" cap="rnd" cmpd="sng">
            <a:solidFill>
              <a:srgbClr val="9FB3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 name="Google Shape;11;p16"/>
          <p:cNvSpPr/>
          <p:nvPr/>
        </p:nvSpPr>
        <p:spPr>
          <a:xfrm>
            <a:off x="168816" y="21102"/>
            <a:ext cx="1702191" cy="1702191"/>
          </a:xfrm>
          <a:prstGeom prst="ellipse">
            <a:avLst/>
          </a:prstGeom>
          <a:noFill/>
          <a:ln w="27300" cap="rnd" cmpd="sng">
            <a:solidFill>
              <a:srgbClr val="DFEFF5"/>
            </a:solidFill>
            <a:prstDash val="solid"/>
            <a:round/>
            <a:headEnd type="none" w="sm" len="sm"/>
            <a:tailEnd type="none" w="sm" len="sm"/>
          </a:ln>
          <a:effectLst>
            <a:outerShdw blurRad="25400" dist="25400" dir="5400000" algn="tl" rotWithShape="0">
              <a:srgbClr val="8B999F">
                <a:alpha val="8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2" name="Google Shape;12;p16"/>
          <p:cNvSpPr/>
          <p:nvPr/>
        </p:nvSpPr>
        <p:spPr>
          <a:xfrm rot="2315675">
            <a:off x="182881" y="1055077"/>
            <a:ext cx="1125717" cy="1102624"/>
          </a:xfrm>
          <a:prstGeom prst="donut">
            <a:avLst>
              <a:gd name="adj" fmla="val 11833"/>
            </a:avLst>
          </a:prstGeom>
          <a:gradFill>
            <a:gsLst>
              <a:gs pos="0">
                <a:srgbClr val="F6FAFA">
                  <a:alpha val="69411"/>
                </a:srgbClr>
              </a:gs>
              <a:gs pos="70000">
                <a:srgbClr val="FAFEFE">
                  <a:alpha val="54509"/>
                </a:srgbClr>
              </a:gs>
              <a:gs pos="100000">
                <a:srgbClr val="96BFD1">
                  <a:alpha val="60000"/>
                </a:srgbClr>
              </a:gs>
            </a:gsLst>
            <a:path path="circle">
              <a:fillToRect l="50000" t="50000" r="50000" b="50000"/>
            </a:path>
            <a:tileRect/>
          </a:gradFill>
          <a:ln w="9525" cap="rnd" cmpd="sng">
            <a:solidFill>
              <a:srgbClr val="93A7B2"/>
            </a:solidFill>
            <a:prstDash val="solid"/>
            <a:round/>
            <a:headEnd type="none" w="sm" len="sm"/>
            <a:tailEnd type="none" w="sm" len="sm"/>
          </a:ln>
          <a:effectLst>
            <a:outerShdw blurRad="12700" dist="15000" dir="4500000" algn="tl" rotWithShape="0">
              <a:srgbClr val="424A4E">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 name="Google Shape;13;p16"/>
          <p:cNvSpPr/>
          <p:nvPr/>
        </p:nvSpPr>
        <p:spPr>
          <a:xfrm>
            <a:off x="1012873" y="-54"/>
            <a:ext cx="8131127" cy="68580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 name="Google Shape;14;p16"/>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5E688B"/>
              </a:buClr>
              <a:buSzPts val="4300"/>
              <a:buFont typeface="Gill Sans"/>
              <a:buNone/>
              <a:defRPr sz="4300" b="0" i="0" u="none" strike="noStrike" cap="none">
                <a:solidFill>
                  <a:srgbClr val="5E688B"/>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6"/>
          <p:cNvSpPr txBox="1">
            <a:spLocks noGrp="1"/>
          </p:cNvSpPr>
          <p:nvPr>
            <p:ph type="body" idx="1"/>
          </p:nvPr>
        </p:nvSpPr>
        <p:spPr>
          <a:xfrm>
            <a:off x="1435608" y="1447800"/>
            <a:ext cx="7498080" cy="4800600"/>
          </a:xfrm>
          <a:prstGeom prst="rect">
            <a:avLst/>
          </a:prstGeom>
          <a:noFill/>
          <a:ln>
            <a:noFill/>
          </a:ln>
        </p:spPr>
        <p:txBody>
          <a:bodyPr spcFirstLastPara="1" wrap="square" lIns="91425" tIns="45700" rIns="91425" bIns="45700" anchor="t" anchorCtr="0">
            <a:norm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Gill Sans"/>
                <a:ea typeface="Gill Sans"/>
                <a:cs typeface="Gill Sans"/>
                <a:sym typeface="Gill Sans"/>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Gill Sans"/>
                <a:ea typeface="Gill Sans"/>
                <a:cs typeface="Gill Sans"/>
                <a:sym typeface="Gill Sans"/>
              </a:defRPr>
            </a:lvl3pPr>
            <a:lvl4pPr marL="1828800" marR="0" lvl="3" indent="-355600" algn="l" rtl="0">
              <a:lnSpc>
                <a:spcPct val="100000"/>
              </a:lnSpc>
              <a:spcBef>
                <a:spcPts val="400"/>
              </a:spcBef>
              <a:spcAft>
                <a:spcPts val="0"/>
              </a:spcAft>
              <a:buClr>
                <a:schemeClr val="accent3"/>
              </a:buClr>
              <a:buSzPts val="2000"/>
              <a:buFont typeface="Noto Sans Symbols"/>
              <a:buChar char="●"/>
              <a:defRPr sz="2000" b="0" i="0" u="none" strike="noStrike" cap="none">
                <a:solidFill>
                  <a:schemeClr val="dk1"/>
                </a:solidFill>
                <a:latin typeface="Gill Sans"/>
                <a:ea typeface="Gill Sans"/>
                <a:cs typeface="Gill Sans"/>
                <a:sym typeface="Gill Sans"/>
              </a:defRPr>
            </a:lvl4pPr>
            <a:lvl5pPr marL="2286000" marR="0" lvl="4" indent="-355600" algn="l" rtl="0">
              <a:lnSpc>
                <a:spcPct val="100000"/>
              </a:lnSpc>
              <a:spcBef>
                <a:spcPts val="400"/>
              </a:spcBef>
              <a:spcAft>
                <a:spcPts val="0"/>
              </a:spcAft>
              <a:buClr>
                <a:schemeClr val="accent4"/>
              </a:buClr>
              <a:buSzPts val="2000"/>
              <a:buFont typeface="Noto Sans Symbols"/>
              <a:buChar char="●"/>
              <a:defRPr sz="20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Gill Sans"/>
                <a:ea typeface="Gill Sans"/>
                <a:cs typeface="Gill Sans"/>
                <a:sym typeface="Gill Sans"/>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9pPr>
          </a:lstStyle>
          <a:p>
            <a:endParaRPr/>
          </a:p>
        </p:txBody>
      </p:sp>
      <p:sp>
        <p:nvSpPr>
          <p:cNvPr id="16" name="Google Shape;16;p16"/>
          <p:cNvSpPr txBox="1">
            <a:spLocks noGrp="1"/>
          </p:cNvSpPr>
          <p:nvPr>
            <p:ph type="dt" idx="10"/>
          </p:nvPr>
        </p:nvSpPr>
        <p:spPr>
          <a:xfrm>
            <a:off x="3581400" y="6305550"/>
            <a:ext cx="2133600" cy="476250"/>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89AA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7" name="Google Shape;17;p16"/>
          <p:cNvSpPr txBox="1">
            <a:spLocks noGrp="1"/>
          </p:cNvSpPr>
          <p:nvPr>
            <p:ph type="ftr" idx="11"/>
          </p:nvPr>
        </p:nvSpPr>
        <p:spPr>
          <a:xfrm>
            <a:off x="5715000" y="6305550"/>
            <a:ext cx="2895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9AA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8" name="Google Shape;18;p16"/>
          <p:cNvSpPr txBox="1">
            <a:spLocks noGrp="1"/>
          </p:cNvSpPr>
          <p:nvPr>
            <p:ph type="sldNum" idx="12"/>
          </p:nvPr>
        </p:nvSpPr>
        <p:spPr>
          <a:xfrm>
            <a:off x="8613648" y="6305550"/>
            <a:ext cx="457200" cy="4762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1200"/>
              <a:buFont typeface="Arial"/>
              <a:buNone/>
              <a:defRPr sz="1200" b="0" i="0" u="none" strike="noStrike" cap="none">
                <a:solidFill>
                  <a:srgbClr val="889AA2"/>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16"/>
          <p:cNvSpPr/>
          <p:nvPr/>
        </p:nvSpPr>
        <p:spPr>
          <a:xfrm>
            <a:off x="1014984" y="-54"/>
            <a:ext cx="73152" cy="6858054"/>
          </a:xfrm>
          <a:prstGeom prst="rect">
            <a:avLst/>
          </a:prstGeom>
          <a:solidFill>
            <a:schemeClr val="lt1"/>
          </a:solidFill>
          <a:ln>
            <a:noFill/>
          </a:ln>
          <a:effectLst>
            <a:outerShdw blurRad="38550" dist="38000" dir="10800000" algn="tl" rotWithShape="0">
              <a:srgbClr val="5D6467">
                <a:alpha val="2431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4857750" y="5638800"/>
            <a:ext cx="3124200" cy="304800"/>
          </a:xfrm>
          <a:prstGeom prst="rect">
            <a:avLst/>
          </a:prstGeom>
          <a:gradFill>
            <a:gsLst>
              <a:gs pos="0">
                <a:srgbClr val="8EBEC0"/>
              </a:gs>
              <a:gs pos="15000">
                <a:srgbClr val="8DBDBF"/>
              </a:gs>
              <a:gs pos="62000">
                <a:srgbClr val="7AA8A9"/>
              </a:gs>
              <a:gs pos="97000">
                <a:srgbClr val="699597"/>
              </a:gs>
              <a:gs pos="100000">
                <a:srgbClr val="669495"/>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noAutofit/>
          </a:bodyPr>
          <a:lstStyle/>
          <a:p>
            <a:pPr marL="0" marR="0" lvl="0" indent="0" algn="ctr" rtl="0">
              <a:lnSpc>
                <a:spcPct val="107000"/>
              </a:lnSpc>
              <a:spcBef>
                <a:spcPts val="0"/>
              </a:spcBef>
              <a:spcAft>
                <a:spcPts val="0"/>
              </a:spcAft>
              <a:buClr>
                <a:schemeClr val="dk1"/>
              </a:buClr>
              <a:buSzPts val="1400"/>
              <a:buFont typeface="Times New Roman"/>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Date:</a:t>
            </a: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400" dirty="0">
                <a:solidFill>
                  <a:schemeClr val="dk1"/>
                </a:solidFill>
                <a:latin typeface="Times New Roman" panose="02020603050405020304" pitchFamily="18" charset="0"/>
                <a:ea typeface="Times New Roman"/>
                <a:cs typeface="Times New Roman" panose="02020603050405020304" pitchFamily="18" charset="0"/>
                <a:sym typeface="Times New Roman"/>
              </a:rPr>
              <a:t>Wed</a:t>
            </a: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18</a:t>
            </a:r>
            <a:r>
              <a:rPr lang="en-US" sz="1400" b="0" i="0" u="none" strike="noStrike" cap="none"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December, 2019</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7000"/>
              </a:lnSpc>
              <a:spcBef>
                <a:spcPts val="800"/>
              </a:spcBef>
              <a:spcAft>
                <a:spcPts val="0"/>
              </a:spcAft>
              <a:buClr>
                <a:srgbClr val="0070C0"/>
              </a:buClr>
              <a:buSzPts val="1400"/>
              <a:buFont typeface="Times New Roman"/>
              <a:buNone/>
            </a:pPr>
            <a:r>
              <a:rPr lang="en-US" sz="1400" b="0"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 </a:t>
            </a:r>
            <a:endParaRPr dirty="0">
              <a:latin typeface="Times New Roman" panose="02020603050405020304" pitchFamily="18" charset="0"/>
              <a:cs typeface="Times New Roman" panose="02020603050405020304" pitchFamily="18" charset="0"/>
            </a:endParaRPr>
          </a:p>
        </p:txBody>
      </p:sp>
      <p:sp>
        <p:nvSpPr>
          <p:cNvPr id="106" name="Google Shape;106;p1"/>
          <p:cNvSpPr txBox="1">
            <a:spLocks noGrp="1"/>
          </p:cNvSpPr>
          <p:nvPr>
            <p:ph type="subTitle" idx="1"/>
          </p:nvPr>
        </p:nvSpPr>
        <p:spPr>
          <a:xfrm>
            <a:off x="1771650" y="4343400"/>
            <a:ext cx="3086100" cy="1295400"/>
          </a:xfrm>
          <a:prstGeom prst="rect">
            <a:avLst/>
          </a:prstGeom>
          <a:noFill/>
          <a:ln>
            <a:noFill/>
          </a:ln>
        </p:spPr>
        <p:txBody>
          <a:bodyPr spcFirstLastPara="1" wrap="square" lIns="91425" tIns="0" rIns="91425" bIns="45700" anchor="t" anchorCtr="0">
            <a:noAutofit/>
          </a:bodyPr>
          <a:lstStyle/>
          <a:p>
            <a:pPr marL="27432" lvl="0" indent="0" algn="ctr" rtl="0">
              <a:lnSpc>
                <a:spcPct val="100000"/>
              </a:lnSpc>
              <a:spcBef>
                <a:spcPts val="0"/>
              </a:spcBef>
              <a:spcAft>
                <a:spcPts val="0"/>
              </a:spcAft>
              <a:buSzPts val="1120"/>
              <a:buNone/>
            </a:pPr>
            <a:r>
              <a:rPr lang="en-US"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Implemented By</a:t>
            </a:r>
          </a:p>
          <a:p>
            <a:pPr marL="27432" lvl="0" indent="0" algn="ctr" rtl="0">
              <a:lnSpc>
                <a:spcPct val="100000"/>
              </a:lnSpc>
              <a:spcBef>
                <a:spcPts val="0"/>
              </a:spcBef>
              <a:spcAft>
                <a:spcPts val="0"/>
              </a:spcAft>
              <a:buSzPts val="1120"/>
              <a:buNone/>
            </a:pPr>
            <a:r>
              <a:rPr lang="en-US"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Truong Hong Duc</a:t>
            </a:r>
            <a:endParaRPr lang="en-US"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7432" lvl="0" indent="0" algn="ctr" rtl="0">
              <a:lnSpc>
                <a:spcPct val="100000"/>
              </a:lnSpc>
              <a:spcBef>
                <a:spcPts val="0"/>
              </a:spcBef>
              <a:spcAft>
                <a:spcPts val="0"/>
              </a:spcAft>
              <a:buSzPts val="1120"/>
              <a:buNone/>
            </a:pPr>
            <a:r>
              <a:rPr lang="en-US"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Tran Thi Thuy Hang</a:t>
            </a:r>
          </a:p>
          <a:p>
            <a:pPr marL="27432" lvl="0" indent="0" algn="ctr" rtl="0">
              <a:lnSpc>
                <a:spcPct val="100000"/>
              </a:lnSpc>
              <a:spcBef>
                <a:spcPts val="0"/>
              </a:spcBef>
              <a:spcAft>
                <a:spcPts val="0"/>
              </a:spcAft>
              <a:buSzPts val="1120"/>
              <a:buNone/>
            </a:pPr>
            <a:r>
              <a:rPr lang="en-US"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Pham Thuy Tien</a:t>
            </a:r>
            <a:endParaRPr sz="1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07" name="Google Shape;107;p1"/>
          <p:cNvSpPr/>
          <p:nvPr/>
        </p:nvSpPr>
        <p:spPr>
          <a:xfrm>
            <a:off x="1905000" y="1219200"/>
            <a:ext cx="6553200" cy="2590800"/>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FFFFFF"/>
                </a:solidFill>
                <a:latin typeface="Times New Roman" panose="02020603050405020304" pitchFamily="18" charset="0"/>
                <a:ea typeface="Times New Roman"/>
                <a:cs typeface="Times New Roman" panose="02020603050405020304" pitchFamily="18" charset="0"/>
                <a:sym typeface="Times New Roman"/>
              </a:rPr>
              <a:t>Smart-Home Security System</a:t>
            </a:r>
            <a:endParaRPr sz="3600" b="0" i="0" u="none" strike="noStrike" cap="none"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108" name="Google Shape;108;p1"/>
          <p:cNvSpPr txBox="1"/>
          <p:nvPr/>
        </p:nvSpPr>
        <p:spPr>
          <a:xfrm>
            <a:off x="2057400" y="5638800"/>
            <a:ext cx="2514600" cy="322805"/>
          </a:xfrm>
          <a:prstGeom prst="rect">
            <a:avLst/>
          </a:prstGeom>
          <a:gradFill>
            <a:gsLst>
              <a:gs pos="0">
                <a:srgbClr val="8EBEC0"/>
              </a:gs>
              <a:gs pos="15000">
                <a:srgbClr val="8DBDBF"/>
              </a:gs>
              <a:gs pos="62000">
                <a:srgbClr val="7AA8A9"/>
              </a:gs>
              <a:gs pos="97000">
                <a:srgbClr val="699597"/>
              </a:gs>
              <a:gs pos="100000">
                <a:srgbClr val="669495"/>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Time:</a:t>
            </a: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08h00 – 11h30</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9" name="Google Shape;109;p1" descr="C:\Users\USER\Desktop\EIU.png"/>
          <p:cNvPicPr preferRelativeResize="0"/>
          <p:nvPr/>
        </p:nvPicPr>
        <p:blipFill rotWithShape="1">
          <a:blip r:embed="rId3">
            <a:alphaModFix/>
          </a:blip>
          <a:srcRect/>
          <a:stretch/>
        </p:blipFill>
        <p:spPr>
          <a:xfrm>
            <a:off x="1228600" y="286067"/>
            <a:ext cx="1657600" cy="799465"/>
          </a:xfrm>
          <a:prstGeom prst="rect">
            <a:avLst/>
          </a:prstGeom>
          <a:noFill/>
          <a:ln>
            <a:noFill/>
          </a:ln>
        </p:spPr>
      </p:pic>
      <p:sp>
        <p:nvSpPr>
          <p:cNvPr id="2" name="TextBox 1"/>
          <p:cNvSpPr txBox="1"/>
          <p:nvPr/>
        </p:nvSpPr>
        <p:spPr>
          <a:xfrm>
            <a:off x="5340350" y="4343400"/>
            <a:ext cx="2044700"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Supervisor:</a:t>
            </a:r>
          </a:p>
          <a:p>
            <a:pPr algn="ctr"/>
            <a:r>
              <a:rPr lang="en-US" b="1" dirty="0">
                <a:latin typeface="Times New Roman" panose="02020603050405020304" pitchFamily="18" charset="0"/>
                <a:cs typeface="Times New Roman" panose="02020603050405020304" pitchFamily="18" charset="0"/>
              </a:rPr>
              <a:t>Dr. Phan Van Vinh</a:t>
            </a:r>
            <a:endParaRPr lang="vi-V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26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0;p6"/>
          <p:cNvSpPr txBox="1">
            <a:spLocks/>
          </p:cNvSpPr>
          <p:nvPr/>
        </p:nvSpPr>
        <p:spPr>
          <a:xfrm>
            <a:off x="1016000" y="0"/>
            <a:ext cx="8128000" cy="7239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E688B"/>
              </a:buClr>
              <a:buSzPts val="1800"/>
              <a:buFont typeface="Gill Sans"/>
              <a:buNone/>
              <a:defRPr sz="4300" b="0" i="0" u="none" strike="noStrike" cap="none">
                <a:solidFill>
                  <a:srgbClr val="5E688B"/>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0000"/>
              </a:buClr>
              <a:buSzPts val="3600"/>
              <a:buFont typeface="Arial"/>
              <a:buNone/>
            </a:pPr>
            <a:r>
              <a:rPr lang="en-US" sz="3600" b="1">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Face Recognition</a:t>
            </a:r>
            <a:endParaRPr lang="en-US" sz="36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02;p7"/>
          <p:cNvSpPr txBox="1"/>
          <p:nvPr/>
        </p:nvSpPr>
        <p:spPr>
          <a:xfrm>
            <a:off x="990600" y="1079500"/>
            <a:ext cx="1422400"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OpenCV</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2" descr="Kết quả hình ảnh cho opencv">
            <a:extLst>
              <a:ext uri="{FF2B5EF4-FFF2-40B4-BE49-F238E27FC236}">
                <a16:creationId xmlns:a16="http://schemas.microsoft.com/office/drawing/2014/main" id="{C300B312-6686-4796-B468-2459DBBE0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81" r="24982"/>
          <a:stretch/>
        </p:blipFill>
        <p:spPr bwMode="auto">
          <a:xfrm>
            <a:off x="7433613" y="938665"/>
            <a:ext cx="1422400" cy="138631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1">
            <a:extLst>
              <a:ext uri="{FF2B5EF4-FFF2-40B4-BE49-F238E27FC236}">
                <a16:creationId xmlns:a16="http://schemas.microsoft.com/office/drawing/2014/main" id="{65E1C590-09FB-438F-8762-8885588A7BAC}"/>
              </a:ext>
            </a:extLst>
          </p:cNvPr>
          <p:cNvSpPr>
            <a:spLocks noGrp="1"/>
          </p:cNvSpPr>
          <p:nvPr>
            <p:ph type="body" idx="1"/>
          </p:nvPr>
        </p:nvSpPr>
        <p:spPr>
          <a:xfrm>
            <a:off x="1153979" y="1755889"/>
            <a:ext cx="7498080" cy="3591221"/>
          </a:xfrm>
        </p:spPr>
        <p:txBody>
          <a:bodyPr>
            <a:noAutofit/>
          </a:bodyPr>
          <a:lstStyle/>
          <a:p>
            <a:pPr marL="137160" indent="0">
              <a:buNone/>
            </a:pPr>
            <a:r>
              <a:rPr lang="en-US" sz="2400" dirty="0">
                <a:latin typeface="Times New Roman" panose="02020603050405020304" pitchFamily="18" charset="0"/>
                <a:cs typeface="Times New Roman" panose="02020603050405020304" pitchFamily="18" charset="0"/>
              </a:rPr>
              <a:t>Basic Structure of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Library.</a:t>
            </a: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13716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endParaRPr lang="en-US"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4516A40-FCA3-4130-BBBE-7FD95E119D12}"/>
              </a:ext>
            </a:extLst>
          </p:cNvPr>
          <p:cNvPicPr>
            <a:picLocks noChangeAspect="1"/>
          </p:cNvPicPr>
          <p:nvPr/>
        </p:nvPicPr>
        <p:blipFill>
          <a:blip r:embed="rId3"/>
          <a:stretch>
            <a:fillRect/>
          </a:stretch>
        </p:blipFill>
        <p:spPr>
          <a:xfrm>
            <a:off x="1405963" y="2373972"/>
            <a:ext cx="7348073" cy="4005127"/>
          </a:xfrm>
          <a:prstGeom prst="rect">
            <a:avLst/>
          </a:prstGeom>
        </p:spPr>
      </p:pic>
    </p:spTree>
    <p:extLst>
      <p:ext uri="{BB962C8B-B14F-4D97-AF65-F5344CB8AC3E}">
        <p14:creationId xmlns:p14="http://schemas.microsoft.com/office/powerpoint/2010/main" val="2056602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0;p6"/>
          <p:cNvSpPr txBox="1">
            <a:spLocks/>
          </p:cNvSpPr>
          <p:nvPr/>
        </p:nvSpPr>
        <p:spPr>
          <a:xfrm>
            <a:off x="1016000" y="0"/>
            <a:ext cx="8128000" cy="7239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E688B"/>
              </a:buClr>
              <a:buSzPts val="1800"/>
              <a:buFont typeface="Gill Sans"/>
              <a:buNone/>
              <a:defRPr sz="4300" b="0" i="0" u="none" strike="noStrike" cap="none">
                <a:solidFill>
                  <a:srgbClr val="5E688B"/>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0000"/>
              </a:buClr>
              <a:buSzPts val="3600"/>
              <a:buFont typeface="Arial"/>
              <a:buNone/>
            </a:pPr>
            <a:r>
              <a:rPr lang="en-US" sz="3600" b="1">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Face Recognition</a:t>
            </a:r>
            <a:endParaRPr lang="en-US" sz="36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12" name="Text Placeholder 11">
            <a:extLst>
              <a:ext uri="{FF2B5EF4-FFF2-40B4-BE49-F238E27FC236}">
                <a16:creationId xmlns:a16="http://schemas.microsoft.com/office/drawing/2014/main" id="{8E76E469-C3BB-469E-9387-00C73E722560}"/>
              </a:ext>
            </a:extLst>
          </p:cNvPr>
          <p:cNvSpPr>
            <a:spLocks noGrp="1"/>
          </p:cNvSpPr>
          <p:nvPr>
            <p:ph type="body" idx="1"/>
          </p:nvPr>
        </p:nvSpPr>
        <p:spPr>
          <a:xfrm>
            <a:off x="1330960" y="1621823"/>
            <a:ext cx="7498080" cy="4528782"/>
          </a:xfrm>
        </p:spPr>
        <p:txBody>
          <a:bodyPr>
            <a:noAutofit/>
          </a:bodyPr>
          <a:lstStyle/>
          <a:p>
            <a:r>
              <a:rPr lang="en-US" sz="2400" dirty="0">
                <a:latin typeface="Times New Roman" panose="02020603050405020304" pitchFamily="18" charset="0"/>
                <a:cs typeface="Times New Roman" panose="02020603050405020304" pitchFamily="18" charset="0"/>
              </a:rPr>
              <a:t>Face Recognition Algorithm Comparison.</a:t>
            </a:r>
          </a:p>
          <a:p>
            <a:pPr marL="137160" indent="0">
              <a:buNone/>
            </a:pPr>
            <a:endParaRPr lang="en-US" sz="2400" dirty="0">
              <a:latin typeface="Times New Roman" panose="02020603050405020304" pitchFamily="18" charset="0"/>
              <a:cs typeface="Times New Roman" panose="02020603050405020304" pitchFamily="18" charset="0"/>
            </a:endParaRPr>
          </a:p>
        </p:txBody>
      </p:sp>
      <p:sp>
        <p:nvSpPr>
          <p:cNvPr id="13" name="Google Shape;202;p7">
            <a:extLst>
              <a:ext uri="{FF2B5EF4-FFF2-40B4-BE49-F238E27FC236}">
                <a16:creationId xmlns:a16="http://schemas.microsoft.com/office/drawing/2014/main" id="{A9F276C7-1356-416A-9D0A-F9D7C61771D0}"/>
              </a:ext>
            </a:extLst>
          </p:cNvPr>
          <p:cNvSpPr txBox="1"/>
          <p:nvPr/>
        </p:nvSpPr>
        <p:spPr>
          <a:xfrm>
            <a:off x="1016000" y="925555"/>
            <a:ext cx="1422400"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OpenCV </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B92032AE-AC32-451B-B567-A95BCF824209}"/>
              </a:ext>
            </a:extLst>
          </p:cNvPr>
          <p:cNvPicPr>
            <a:picLocks noChangeAspect="1"/>
          </p:cNvPicPr>
          <p:nvPr/>
        </p:nvPicPr>
        <p:blipFill>
          <a:blip r:embed="rId2"/>
          <a:stretch>
            <a:fillRect/>
          </a:stretch>
        </p:blipFill>
        <p:spPr>
          <a:xfrm>
            <a:off x="1212297" y="2588130"/>
            <a:ext cx="7735406" cy="2913017"/>
          </a:xfrm>
          <a:prstGeom prst="rect">
            <a:avLst/>
          </a:prstGeom>
        </p:spPr>
      </p:pic>
    </p:spTree>
    <p:extLst>
      <p:ext uri="{BB962C8B-B14F-4D97-AF65-F5344CB8AC3E}">
        <p14:creationId xmlns:p14="http://schemas.microsoft.com/office/powerpoint/2010/main" val="353723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0;p6"/>
          <p:cNvSpPr txBox="1">
            <a:spLocks/>
          </p:cNvSpPr>
          <p:nvPr/>
        </p:nvSpPr>
        <p:spPr>
          <a:xfrm>
            <a:off x="1016000" y="0"/>
            <a:ext cx="8128000" cy="7239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E688B"/>
              </a:buClr>
              <a:buSzPts val="1800"/>
              <a:buFont typeface="Gill Sans"/>
              <a:buNone/>
              <a:defRPr sz="4300" b="0" i="0" u="none" strike="noStrike" cap="none">
                <a:solidFill>
                  <a:srgbClr val="5E688B"/>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0000"/>
              </a:buClr>
              <a:buSzPts val="3600"/>
              <a:buFont typeface="Arial"/>
              <a:buNone/>
            </a:pPr>
            <a:r>
              <a:rPr lang="en-US" sz="3600" b="1"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Face Recognition</a:t>
            </a:r>
          </a:p>
        </p:txBody>
      </p:sp>
      <p:sp>
        <p:nvSpPr>
          <p:cNvPr id="13" name="Google Shape;202;p7">
            <a:extLst>
              <a:ext uri="{FF2B5EF4-FFF2-40B4-BE49-F238E27FC236}">
                <a16:creationId xmlns:a16="http://schemas.microsoft.com/office/drawing/2014/main" id="{A9F276C7-1356-416A-9D0A-F9D7C61771D0}"/>
              </a:ext>
            </a:extLst>
          </p:cNvPr>
          <p:cNvSpPr txBox="1"/>
          <p:nvPr/>
        </p:nvSpPr>
        <p:spPr>
          <a:xfrm>
            <a:off x="1015999" y="925555"/>
            <a:ext cx="4497698"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Face Recognition System Phases</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https://hackster.imgix.net/uploads/attachments/437954/FaceRecogBlock.png?auto=compress%2Cformat&amp;w=1280&amp;h=960&amp;fit=max">
            <a:extLst>
              <a:ext uri="{FF2B5EF4-FFF2-40B4-BE49-F238E27FC236}">
                <a16:creationId xmlns:a16="http://schemas.microsoft.com/office/drawing/2014/main" id="{19A5B1B6-EC44-4F91-907B-3FC96AE0DD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6537" y="2359342"/>
            <a:ext cx="4965885" cy="3465766"/>
          </a:xfrm>
          <a:prstGeom prst="rect">
            <a:avLst/>
          </a:prstGeom>
          <a:noFill/>
          <a:ln>
            <a:noFill/>
          </a:ln>
        </p:spPr>
      </p:pic>
      <p:sp>
        <p:nvSpPr>
          <p:cNvPr id="2" name="Rounded Rectangle 1"/>
          <p:cNvSpPr/>
          <p:nvPr/>
        </p:nvSpPr>
        <p:spPr>
          <a:xfrm>
            <a:off x="6606467" y="2700989"/>
            <a:ext cx="1697228" cy="71781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800" dirty="0">
                <a:latin typeface="+mj-lt"/>
                <a:cs typeface="Times New Roman" panose="02020603050405020304" pitchFamily="18" charset="0"/>
              </a:rPr>
              <a:t>ACCEPT</a:t>
            </a:r>
            <a:endParaRPr lang="vi-VN" sz="800" dirty="0">
              <a:latin typeface="+mj-lt"/>
              <a:cs typeface="Times New Roman" panose="02020603050405020304" pitchFamily="18" charset="0"/>
            </a:endParaRPr>
          </a:p>
        </p:txBody>
      </p:sp>
      <p:sp>
        <p:nvSpPr>
          <p:cNvPr id="8" name="Rounded Rectangle 7"/>
          <p:cNvSpPr/>
          <p:nvPr/>
        </p:nvSpPr>
        <p:spPr>
          <a:xfrm>
            <a:off x="6642016" y="3519371"/>
            <a:ext cx="1697228" cy="7485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800" dirty="0">
                <a:latin typeface="+mj-lt"/>
                <a:cs typeface="Times New Roman" panose="02020603050405020304" pitchFamily="18" charset="0"/>
              </a:rPr>
              <a:t>REJECT</a:t>
            </a:r>
            <a:endParaRPr lang="vi-VN" sz="800" dirty="0">
              <a:latin typeface="+mj-lt"/>
              <a:cs typeface="Times New Roman" panose="02020603050405020304" pitchFamily="18" charset="0"/>
            </a:endParaRPr>
          </a:p>
        </p:txBody>
      </p:sp>
      <p:pic>
        <p:nvPicPr>
          <p:cNvPr id="1026" name="Picture 2" descr="Kết quả hình ảnh cho open doo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7600908" y="2783641"/>
            <a:ext cx="532965" cy="5329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ết quả hình ảnh cho LOCKED doo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771" y="3586608"/>
            <a:ext cx="648179" cy="6405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493463" y="2359990"/>
            <a:ext cx="1981710" cy="231111"/>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mj-lt"/>
                <a:cs typeface="Times New Roman" panose="02020603050405020304" pitchFamily="18" charset="0"/>
              </a:rPr>
              <a:t>Phase 4: Door Security Process</a:t>
            </a:r>
            <a:endParaRPr lang="vi-VN" sz="900" dirty="0">
              <a:solidFill>
                <a:schemeClr val="tx1"/>
              </a:solidFill>
              <a:latin typeface="+mj-lt"/>
              <a:cs typeface="Times New Roman" panose="02020603050405020304" pitchFamily="18" charset="0"/>
            </a:endParaRPr>
          </a:p>
        </p:txBody>
      </p:sp>
      <p:sp>
        <p:nvSpPr>
          <p:cNvPr id="10" name="U-Turn Arrow 9"/>
          <p:cNvSpPr/>
          <p:nvPr/>
        </p:nvSpPr>
        <p:spPr>
          <a:xfrm>
            <a:off x="3852454" y="1864201"/>
            <a:ext cx="3602627" cy="508203"/>
          </a:xfrm>
          <a:prstGeom prst="uturnArrow">
            <a:avLst/>
          </a:prstGeom>
          <a:solidFill>
            <a:schemeClr val="accent2">
              <a:lumMod val="60000"/>
              <a:lumOff val="40000"/>
            </a:schemeClr>
          </a:solidFill>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solidFill>
                <a:schemeClr val="tx1"/>
              </a:solidFill>
            </a:endParaRPr>
          </a:p>
        </p:txBody>
      </p:sp>
      <p:sp>
        <p:nvSpPr>
          <p:cNvPr id="11" name="Down Arrow 10"/>
          <p:cNvSpPr/>
          <p:nvPr/>
        </p:nvSpPr>
        <p:spPr>
          <a:xfrm>
            <a:off x="7410733" y="4414748"/>
            <a:ext cx="353326" cy="548640"/>
          </a:xfrm>
          <a:prstGeom prst="downArrow">
            <a:avLst/>
          </a:prstGeom>
          <a:solidFill>
            <a:schemeClr val="accent2">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AutoShape 10" descr="Kết quả hình ảnh cho pushbulle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6" name="Picture 12" descr="Kết quả hình ảnh cho pushbullet"/>
          <p:cNvPicPr>
            <a:picLocks noChangeAspect="1" noChangeArrowheads="1"/>
          </p:cNvPicPr>
          <p:nvPr/>
        </p:nvPicPr>
        <p:blipFill rotWithShape="1">
          <a:blip r:embed="rId5">
            <a:extLst>
              <a:ext uri="{28A0092B-C50C-407E-A947-70E740481C1C}">
                <a14:useLocalDpi xmlns:a14="http://schemas.microsoft.com/office/drawing/2010/main" val="0"/>
              </a:ext>
            </a:extLst>
          </a:blip>
          <a:srcRect l="13879" r="10518"/>
          <a:stretch/>
        </p:blipFill>
        <p:spPr bwMode="auto">
          <a:xfrm>
            <a:off x="6802843" y="5427331"/>
            <a:ext cx="1409700" cy="91045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42016" y="5000382"/>
            <a:ext cx="1917784" cy="170230"/>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mj-lt"/>
                <a:cs typeface="Times New Roman" panose="02020603050405020304" pitchFamily="18" charset="0"/>
              </a:rPr>
              <a:t>Phase 5: Send Security Message </a:t>
            </a:r>
            <a:endParaRPr lang="vi-VN" sz="9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348799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0600" y="2082800"/>
            <a:ext cx="4004481" cy="4536363"/>
          </a:xfrm>
        </p:spPr>
        <p:txBody>
          <a:bodyPr>
            <a:normAutofit fontScale="92500" lnSpcReduction="10000"/>
          </a:bodyPr>
          <a:lstStyle/>
          <a:p>
            <a:pPr marL="137160" indent="0">
              <a:buNone/>
            </a:pPr>
            <a:r>
              <a:rPr lang="en-US" sz="2400" dirty="0">
                <a:latin typeface="Times New Roman" panose="02020603050405020304" pitchFamily="18" charset="0"/>
                <a:cs typeface="Times New Roman" panose="02020603050405020304" pitchFamily="18" charset="0"/>
              </a:rPr>
              <a:t>- Fingerprinting is one form of biometrics.</a:t>
            </a:r>
          </a:p>
          <a:p>
            <a:pPr marL="137160" indent="0">
              <a:buNone/>
            </a:pPr>
            <a:r>
              <a:rPr lang="en-US" sz="2400" dirty="0">
                <a:latin typeface="Times New Roman" panose="02020603050405020304" pitchFamily="18" charset="0"/>
                <a:cs typeface="Times New Roman" panose="02020603050405020304" pitchFamily="18" charset="0"/>
              </a:rPr>
              <a:t>- Fingerprints are unique and never change.</a:t>
            </a:r>
          </a:p>
          <a:p>
            <a:pPr marL="137160" indent="0">
              <a:buNone/>
            </a:pPr>
            <a:endParaRPr lang="en-US" sz="2400" dirty="0"/>
          </a:p>
          <a:p>
            <a:pPr marL="137160" indent="0">
              <a:buNone/>
            </a:pPr>
            <a:r>
              <a:rPr lang="en-US" sz="2400" b="1" dirty="0">
                <a:latin typeface="Times New Roman" panose="02020603050405020304" pitchFamily="18" charset="0"/>
                <a:cs typeface="Times New Roman" panose="02020603050405020304" pitchFamily="18" charset="0"/>
              </a:rPr>
              <a:t>Fingerprint Applications</a:t>
            </a:r>
            <a:r>
              <a:rPr lang="en-US" sz="2400" dirty="0">
                <a:latin typeface="Times New Roman" panose="02020603050405020304" pitchFamily="18" charset="0"/>
                <a:cs typeface="Times New Roman" panose="02020603050405020304" pitchFamily="18" charset="0"/>
              </a:rPr>
              <a:t>:</a:t>
            </a:r>
          </a:p>
          <a:p>
            <a:pPr marL="137160" lvl="0" indent="0">
              <a:buNone/>
            </a:pPr>
            <a:r>
              <a:rPr lang="en-US" sz="2400" dirty="0">
                <a:solidFill>
                  <a:schemeClr val="tx1"/>
                </a:solidFill>
                <a:latin typeface="Times New Roman" panose="02020603050405020304" pitchFamily="18" charset="0"/>
                <a:cs typeface="Times New Roman" panose="02020603050405020304" pitchFamily="18" charset="0"/>
              </a:rPr>
              <a:t>- In the criminal justice realm.</a:t>
            </a:r>
          </a:p>
          <a:p>
            <a:pPr marL="137160" indent="0">
              <a:buNone/>
            </a:pPr>
            <a:r>
              <a:rPr lang="en-US" sz="2400" dirty="0"/>
              <a:t>- </a:t>
            </a:r>
            <a:r>
              <a:rPr lang="en-US" sz="2400" dirty="0">
                <a:solidFill>
                  <a:schemeClr val="tx1"/>
                </a:solidFill>
                <a:latin typeface="Times New Roman" panose="02020603050405020304" pitchFamily="18" charset="0"/>
                <a:cs typeface="Times New Roman" panose="02020603050405020304" pitchFamily="18" charset="0"/>
              </a:rPr>
              <a:t>In providing biometric security to control access to secure areas or systems.</a:t>
            </a:r>
            <a:endParaRPr lang="en-US" sz="2400" dirty="0"/>
          </a:p>
          <a:p>
            <a:pPr marL="137160" indent="0">
              <a:buNone/>
            </a:pPr>
            <a:r>
              <a:rPr lang="en-US" sz="2400" dirty="0"/>
              <a:t>- </a:t>
            </a:r>
            <a:r>
              <a:rPr lang="en-US" sz="2400" dirty="0">
                <a:solidFill>
                  <a:schemeClr val="tx1"/>
                </a:solidFill>
                <a:latin typeface="Times New Roman" panose="02020603050405020304" pitchFamily="18" charset="0"/>
                <a:cs typeface="Times New Roman" panose="02020603050405020304" pitchFamily="18" charset="0"/>
              </a:rPr>
              <a:t>In the field of HR management,</a:t>
            </a:r>
            <a:endParaRPr lang="vi-VN" sz="2400" dirty="0"/>
          </a:p>
          <a:p>
            <a:pPr marL="137160" lvl="0" indent="0">
              <a:buNone/>
            </a:pPr>
            <a:endParaRPr lang="vi-VN" sz="2400" dirty="0"/>
          </a:p>
          <a:p>
            <a:pPr marL="137160" indent="0">
              <a:buNone/>
            </a:pPr>
            <a:endParaRPr lang="vi-VN" sz="2400" dirty="0">
              <a:latin typeface="Times New Roman" panose="02020603050405020304" pitchFamily="18" charset="0"/>
              <a:cs typeface="Times New Roman" panose="02020603050405020304" pitchFamily="18" charset="0"/>
            </a:endParaRPr>
          </a:p>
        </p:txBody>
      </p:sp>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Fingerprint Recognition </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191550"/>
            <a:ext cx="30734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What is fingerprint?</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p:cNvPicPr>
            <a:picLocks noChangeAspect="1"/>
          </p:cNvPicPr>
          <p:nvPr/>
        </p:nvPicPr>
        <p:blipFill>
          <a:blip r:embed="rId2"/>
          <a:stretch>
            <a:fillRect/>
          </a:stretch>
        </p:blipFill>
        <p:spPr>
          <a:xfrm>
            <a:off x="5232779" y="2247971"/>
            <a:ext cx="3733800" cy="3679947"/>
          </a:xfrm>
          <a:prstGeom prst="rect">
            <a:avLst/>
          </a:prstGeom>
        </p:spPr>
      </p:pic>
    </p:spTree>
    <p:extLst>
      <p:ext uri="{BB962C8B-B14F-4D97-AF65-F5344CB8AC3E}">
        <p14:creationId xmlns:p14="http://schemas.microsoft.com/office/powerpoint/2010/main" val="149085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Fingerprint Recognition </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036638"/>
            <a:ext cx="51054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Fingerprint Specific Characteristics </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rotWithShape="1">
          <a:blip r:embed="rId2"/>
          <a:srcRect l="2719" r="2146"/>
          <a:stretch/>
        </p:blipFill>
        <p:spPr bwMode="auto">
          <a:xfrm>
            <a:off x="1555845" y="1772976"/>
            <a:ext cx="6673755" cy="48437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563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Fingerprint Recognition </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80933" y="1319015"/>
            <a:ext cx="56642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Fingerprint Patterns Extraction Process</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196834" y="2661267"/>
            <a:ext cx="7442200" cy="2988906"/>
          </a:xfrm>
          <a:prstGeom prst="rect">
            <a:avLst/>
          </a:prstGeom>
          <a:noFill/>
        </p:spPr>
      </p:pic>
    </p:spTree>
    <p:extLst>
      <p:ext uri="{BB962C8B-B14F-4D97-AF65-F5344CB8AC3E}">
        <p14:creationId xmlns:p14="http://schemas.microsoft.com/office/powerpoint/2010/main" val="375057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35608" y="1772976"/>
            <a:ext cx="3682492" cy="4945324"/>
          </a:xfrm>
        </p:spPr>
        <p:txBody>
          <a:bodyPr>
            <a:normAutofit fontScale="47500" lnSpcReduction="20000"/>
          </a:bodyPr>
          <a:lstStyle/>
          <a:p>
            <a:pPr marL="137160" indent="0">
              <a:buNone/>
            </a:pPr>
            <a:r>
              <a:rPr lang="en-US" sz="4200" b="1" dirty="0">
                <a:latin typeface="Times New Roman" panose="02020603050405020304" pitchFamily="18" charset="0"/>
                <a:cs typeface="Times New Roman" panose="02020603050405020304" pitchFamily="18" charset="0"/>
              </a:rPr>
              <a:t>Technical specifications:</a:t>
            </a:r>
          </a:p>
          <a:p>
            <a:pPr marL="137160" indent="0">
              <a:buNone/>
            </a:pPr>
            <a:endParaRPr lang="vi-VN" sz="4200"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Power: 3.6-6 VDC.</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Communication: TTL-UART or USB 1.1.</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Identification mode: 1:1 or 1: N.</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Baudrate: 9600xN bps (default N=6 as 9600x6 = 57600bps).</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Character File Size: 256 bytes.</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Image acquiring time: &lt;0.5s.</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Storage capacity: 120 Security level: 5 (1, 2, 3, 4, 5(highest)).</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FAR: &lt;0.001%.</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FRR: &lt;0.1%.</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Average identification time: &lt; 0.8s (1:880).</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Size: 18mm*22mm.</a:t>
            </a:r>
            <a:endParaRPr lang="vi-V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Operating temperature and humidity:  -10 to 40 C, RH: 40%-85%.</a:t>
            </a:r>
            <a:endParaRPr lang="vi-VN" dirty="0">
              <a:latin typeface="Times New Roman" panose="02020603050405020304" pitchFamily="18" charset="0"/>
              <a:cs typeface="Times New Roman" panose="02020603050405020304" pitchFamily="18" charset="0"/>
            </a:endParaRPr>
          </a:p>
          <a:p>
            <a:pPr marL="137160" indent="0">
              <a:buNone/>
            </a:pPr>
            <a:endParaRPr lang="vi-VN" dirty="0"/>
          </a:p>
        </p:txBody>
      </p:sp>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Fingerprint Recognition </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036638"/>
            <a:ext cx="44704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lvl="0">
              <a:buSzPts val="2400"/>
            </a:pPr>
            <a:r>
              <a:rPr lang="en-US" sz="2400" b="1" dirty="0">
                <a:latin typeface="Times New Roman" panose="02020603050405020304" pitchFamily="18" charset="0"/>
                <a:cs typeface="Times New Roman" panose="02020603050405020304" pitchFamily="18" charset="0"/>
              </a:rPr>
              <a:t>Fingerprint R305 sensor module</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283200" y="2598476"/>
            <a:ext cx="3051175" cy="3054350"/>
          </a:xfrm>
          <a:prstGeom prst="rect">
            <a:avLst/>
          </a:prstGeom>
          <a:noFill/>
        </p:spPr>
      </p:pic>
    </p:spTree>
    <p:extLst>
      <p:ext uri="{BB962C8B-B14F-4D97-AF65-F5344CB8AC3E}">
        <p14:creationId xmlns:p14="http://schemas.microsoft.com/office/powerpoint/2010/main" val="426922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ystemElectricalCircuit.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5608" y="1959292"/>
            <a:ext cx="7213092" cy="3793808"/>
          </a:xfrm>
          <a:prstGeom prst="rect">
            <a:avLst/>
          </a:prstGeom>
          <a:noFill/>
          <a:ln>
            <a:noFill/>
          </a:ln>
        </p:spPr>
      </p:pic>
      <p:sp>
        <p:nvSpPr>
          <p:cNvPr id="5"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6" name="Google Shape;225;g62543e0638_0_0"/>
          <p:cNvSpPr txBox="1"/>
          <p:nvPr/>
        </p:nvSpPr>
        <p:spPr>
          <a:xfrm>
            <a:off x="990601" y="1248552"/>
            <a:ext cx="4932528"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lvl="0">
              <a:buSzPts val="2400"/>
            </a:pPr>
            <a:r>
              <a:rPr lang="en-US" sz="2400" b="1" dirty="0">
                <a:latin typeface="Times New Roman" panose="02020603050405020304" pitchFamily="18" charset="0"/>
                <a:cs typeface="Times New Roman" panose="02020603050405020304" pitchFamily="18" charset="0"/>
              </a:rPr>
              <a:t>Smart - Home Connection Diagram</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Rectangle 6"/>
          <p:cNvSpPr/>
          <p:nvPr/>
        </p:nvSpPr>
        <p:spPr>
          <a:xfrm>
            <a:off x="4271749" y="2088107"/>
            <a:ext cx="2511188" cy="341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67742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248552"/>
            <a:ext cx="44704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lvl="0">
              <a:buSzPts val="2400"/>
            </a:pPr>
            <a:r>
              <a:rPr lang="en-US" sz="2400" b="1" dirty="0">
                <a:latin typeface="Times New Roman" panose="02020603050405020304" pitchFamily="18" charset="0"/>
                <a:cs typeface="Times New Roman" panose="02020603050405020304" pitchFamily="18" charset="0"/>
              </a:rPr>
              <a:t>Smart - Home Security Process</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 name="Picture 7"/>
          <p:cNvPicPr>
            <a:picLocks noChangeAspect="1"/>
          </p:cNvPicPr>
          <p:nvPr/>
        </p:nvPicPr>
        <p:blipFill>
          <a:blip r:embed="rId2"/>
          <a:stretch>
            <a:fillRect/>
          </a:stretch>
        </p:blipFill>
        <p:spPr>
          <a:xfrm>
            <a:off x="1119116" y="2442025"/>
            <a:ext cx="7748659" cy="3038475"/>
          </a:xfrm>
          <a:prstGeom prst="rect">
            <a:avLst/>
          </a:prstGeom>
        </p:spPr>
      </p:pic>
    </p:spTree>
    <p:extLst>
      <p:ext uri="{BB962C8B-B14F-4D97-AF65-F5344CB8AC3E}">
        <p14:creationId xmlns:p14="http://schemas.microsoft.com/office/powerpoint/2010/main" val="312723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a:xfrm>
            <a:off x="1435608" y="1772976"/>
            <a:ext cx="7498080" cy="4475424"/>
          </a:xfrm>
        </p:spPr>
        <p:txBody>
          <a:bodyPr/>
          <a:lstStyle/>
          <a:p>
            <a:pPr marL="137160" indent="0">
              <a:buNone/>
            </a:pPr>
            <a:r>
              <a:rPr lang="en-US" dirty="0">
                <a:latin typeface="Times New Roman" panose="02020603050405020304" pitchFamily="18" charset="0"/>
                <a:cs typeface="Times New Roman" panose="02020603050405020304" pitchFamily="18" charset="0"/>
              </a:rPr>
              <a:t>Pushbullet is an app for your phone and a Chrome extension for your computer. </a:t>
            </a:r>
            <a:endParaRPr lang="vi-VN" dirty="0">
              <a:latin typeface="Times New Roman" panose="02020603050405020304" pitchFamily="18" charset="0"/>
              <a:cs typeface="Times New Roman" panose="02020603050405020304" pitchFamily="18" charset="0"/>
            </a:endParaRPr>
          </a:p>
        </p:txBody>
      </p:sp>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PushBullet</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184276"/>
            <a:ext cx="30607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lvl="0">
              <a:buSzPts val="2400"/>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What is Pushbullet?</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 name="Picture 6"/>
          <p:cNvPicPr>
            <a:picLocks noChangeAspect="1"/>
          </p:cNvPicPr>
          <p:nvPr/>
        </p:nvPicPr>
        <p:blipFill>
          <a:blip r:embed="rId2"/>
          <a:stretch>
            <a:fillRect/>
          </a:stretch>
        </p:blipFill>
        <p:spPr>
          <a:xfrm>
            <a:off x="2538413" y="3237539"/>
            <a:ext cx="4687888" cy="2901323"/>
          </a:xfrm>
          <a:prstGeom prst="rect">
            <a:avLst/>
          </a:prstGeom>
        </p:spPr>
      </p:pic>
    </p:spTree>
    <p:extLst>
      <p:ext uri="{BB962C8B-B14F-4D97-AF65-F5344CB8AC3E}">
        <p14:creationId xmlns:p14="http://schemas.microsoft.com/office/powerpoint/2010/main" val="80600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60775226c6_1_13"/>
          <p:cNvSpPr txBox="1">
            <a:spLocks noGrp="1"/>
          </p:cNvSpPr>
          <p:nvPr>
            <p:ph type="title"/>
          </p:nvPr>
        </p:nvSpPr>
        <p:spPr>
          <a:xfrm>
            <a:off x="1435608" y="393700"/>
            <a:ext cx="7498200" cy="102393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4400" b="1" dirty="0">
                <a:solidFill>
                  <a:srgbClr val="3C78D8"/>
                </a:solidFill>
                <a:latin typeface="Times New Roman" panose="02020603050405020304" pitchFamily="18" charset="0"/>
                <a:ea typeface="Arial"/>
                <a:cs typeface="Times New Roman" panose="02020603050405020304" pitchFamily="18" charset="0"/>
                <a:sym typeface="Arial"/>
              </a:rPr>
              <a:t>Contents</a:t>
            </a:r>
            <a:endParaRPr dirty="0">
              <a:solidFill>
                <a:srgbClr val="3C78D8"/>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699004" y="1294809"/>
            <a:ext cx="6667074" cy="52561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355" y="1624084"/>
            <a:ext cx="7746333" cy="2388358"/>
          </a:xfrm>
        </p:spPr>
        <p:txBody>
          <a:bodyPr>
            <a:noAutofit/>
          </a:bodyPr>
          <a:lstStyle/>
          <a:p>
            <a:r>
              <a:rPr lang="en-US" sz="2400" dirty="0">
                <a:latin typeface="Times New Roman" panose="02020603050405020304" pitchFamily="18" charset="0"/>
                <a:cs typeface="Times New Roman" panose="02020603050405020304" pitchFamily="18" charset="0"/>
              </a:rPr>
              <a:t>Share files and links between from one device to another.</a:t>
            </a:r>
          </a:p>
          <a:p>
            <a:pPr lvl="0"/>
            <a:r>
              <a:rPr lang="en-US" sz="2400" dirty="0">
                <a:latin typeface="Times New Roman" panose="02020603050405020304" pitchFamily="18" charset="0"/>
                <a:cs typeface="Times New Roman" panose="02020603050405020304" pitchFamily="18" charset="0"/>
              </a:rPr>
              <a:t>See your phone’s notifications on your PC. It basically mirrors all notifications from your phone on your PC.</a:t>
            </a:r>
            <a:endParaRPr lang="vi-V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Send SMS messages from your computer.</a:t>
            </a:r>
          </a:p>
          <a:p>
            <a:r>
              <a:rPr lang="en-US" sz="2400" dirty="0">
                <a:latin typeface="Times New Roman" panose="02020603050405020304" pitchFamily="18" charset="0"/>
                <a:cs typeface="Times New Roman" panose="02020603050405020304" pitchFamily="18" charset="0"/>
              </a:rPr>
              <a:t>Access files on other devices.</a:t>
            </a:r>
            <a:endParaRPr lang="vi-VN" sz="2400" dirty="0">
              <a:latin typeface="Times New Roman" panose="02020603050405020304" pitchFamily="18" charset="0"/>
              <a:cs typeface="Times New Roman" panose="02020603050405020304" pitchFamily="18" charset="0"/>
            </a:endParaRPr>
          </a:p>
        </p:txBody>
      </p:sp>
      <p:sp>
        <p:nvSpPr>
          <p:cNvPr id="4" name="Google Shape;224;g62543e0638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PushBullet</a:t>
            </a:r>
            <a:endParaRPr sz="32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25;g62543e0638_0_0"/>
          <p:cNvSpPr txBox="1"/>
          <p:nvPr/>
        </p:nvSpPr>
        <p:spPr>
          <a:xfrm>
            <a:off x="990600" y="1052322"/>
            <a:ext cx="37973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lvl="0">
              <a:buSzPts val="2400"/>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What does Pushbullet do?</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a:picLocks noChangeAspect="1"/>
          </p:cNvPicPr>
          <p:nvPr/>
        </p:nvPicPr>
        <p:blipFill>
          <a:blip r:embed="rId2"/>
          <a:stretch>
            <a:fillRect/>
          </a:stretch>
        </p:blipFill>
        <p:spPr>
          <a:xfrm>
            <a:off x="1599381" y="4206380"/>
            <a:ext cx="2836141" cy="2472123"/>
          </a:xfrm>
          <a:prstGeom prst="rect">
            <a:avLst/>
          </a:prstGeom>
        </p:spPr>
      </p:pic>
      <p:pic>
        <p:nvPicPr>
          <p:cNvPr id="7" name="Picture 6"/>
          <p:cNvPicPr>
            <a:picLocks noChangeAspect="1"/>
          </p:cNvPicPr>
          <p:nvPr/>
        </p:nvPicPr>
        <p:blipFill>
          <a:blip r:embed="rId3"/>
          <a:stretch>
            <a:fillRect/>
          </a:stretch>
        </p:blipFill>
        <p:spPr>
          <a:xfrm>
            <a:off x="5622877" y="4495205"/>
            <a:ext cx="2771988" cy="2362795"/>
          </a:xfrm>
          <a:prstGeom prst="rect">
            <a:avLst/>
          </a:prstGeom>
        </p:spPr>
      </p:pic>
    </p:spTree>
    <p:extLst>
      <p:ext uri="{BB962C8B-B14F-4D97-AF65-F5344CB8AC3E}">
        <p14:creationId xmlns:p14="http://schemas.microsoft.com/office/powerpoint/2010/main" val="4010453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9"/>
          <p:cNvSpPr txBox="1"/>
          <p:nvPr/>
        </p:nvSpPr>
        <p:spPr>
          <a:xfrm>
            <a:off x="990600" y="1066800"/>
            <a:ext cx="4241800"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Services for Web Application</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36" name="Google Shape;236;p9"/>
          <p:cNvSpPr txBox="1"/>
          <p:nvPr/>
        </p:nvSpPr>
        <p:spPr>
          <a:xfrm>
            <a:off x="1295400" y="1905000"/>
            <a:ext cx="1143000" cy="907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Apache</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600"/>
              </a:spcBef>
              <a:spcAft>
                <a:spcPts val="0"/>
              </a:spcAft>
              <a:buClr>
                <a:srgbClr val="000000"/>
              </a:buClr>
              <a:buSzPts val="1600"/>
              <a:buFont typeface="Arial"/>
              <a:buNone/>
            </a:pPr>
            <a:endParaRPr sz="16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37" name="Google Shape;237;p9"/>
          <p:cNvSpPr txBox="1"/>
          <p:nvPr/>
        </p:nvSpPr>
        <p:spPr>
          <a:xfrm>
            <a:off x="5232400" y="4192714"/>
            <a:ext cx="1676400" cy="9079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PHP</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just" rtl="0">
              <a:lnSpc>
                <a:spcPct val="100000"/>
              </a:lnSpc>
              <a:spcBef>
                <a:spcPts val="600"/>
              </a:spcBef>
              <a:spcAft>
                <a:spcPts val="0"/>
              </a:spcAft>
              <a:buClr>
                <a:srgbClr val="000000"/>
              </a:buClr>
              <a:buSzPts val="1600"/>
              <a:buFont typeface="Arial"/>
              <a:buNone/>
            </a:pPr>
            <a:endParaRPr sz="16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238" name="Google Shape;238;p9"/>
          <p:cNvSpPr txBox="1"/>
          <p:nvPr/>
        </p:nvSpPr>
        <p:spPr>
          <a:xfrm>
            <a:off x="5232400" y="1980696"/>
            <a:ext cx="1447800" cy="907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MySQL</a:t>
            </a: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600"/>
              </a:spcBef>
              <a:spcAft>
                <a:spcPts val="0"/>
              </a:spcAft>
              <a:buClr>
                <a:srgbClr val="000000"/>
              </a:buClr>
              <a:buSzPts val="1600"/>
              <a:buFont typeface="Arial"/>
              <a:buNone/>
            </a:pP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39" name="Google Shape;239;p9"/>
          <p:cNvSpPr txBox="1"/>
          <p:nvPr/>
        </p:nvSpPr>
        <p:spPr>
          <a:xfrm>
            <a:off x="1295400" y="4267200"/>
            <a:ext cx="205740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phpMyAdmin</a:t>
            </a:r>
            <a:endParaRPr sz="16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nvGrpSpPr>
          <p:cNvPr id="240" name="Google Shape;240;p9"/>
          <p:cNvGrpSpPr/>
          <p:nvPr/>
        </p:nvGrpSpPr>
        <p:grpSpPr>
          <a:xfrm>
            <a:off x="7391400" y="1219200"/>
            <a:ext cx="435022" cy="323445"/>
            <a:chOff x="5247525" y="3007275"/>
            <a:chExt cx="517575" cy="384825"/>
          </a:xfrm>
        </p:grpSpPr>
        <p:sp>
          <p:nvSpPr>
            <p:cNvPr id="241" name="Google Shape;241;p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242" name="Google Shape;242;p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sp>
        <p:nvSpPr>
          <p:cNvPr id="243" name="Google Shape;243;p9"/>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Smart-Home Controll and Management</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248" name="Google Shape;248;p9" descr="Image result for apache web"/>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249" name="Google Shape;249;p9" descr="Image result for apache web"/>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250" name="Google Shape;250;p9" descr="Image result for apache web"/>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pic>
        <p:nvPicPr>
          <p:cNvPr id="251" name="Google Shape;251;p9" descr="download.jpg"/>
          <p:cNvPicPr preferRelativeResize="0"/>
          <p:nvPr/>
        </p:nvPicPr>
        <p:blipFill rotWithShape="1">
          <a:blip r:embed="rId3">
            <a:alphaModFix/>
          </a:blip>
          <a:srcRect/>
          <a:stretch/>
        </p:blipFill>
        <p:spPr>
          <a:xfrm>
            <a:off x="1828800" y="2514600"/>
            <a:ext cx="1295400" cy="1219200"/>
          </a:xfrm>
          <a:prstGeom prst="rect">
            <a:avLst/>
          </a:prstGeom>
          <a:noFill/>
          <a:ln>
            <a:noFill/>
          </a:ln>
        </p:spPr>
      </p:pic>
      <p:sp>
        <p:nvSpPr>
          <p:cNvPr id="252" name="Google Shape;252;p9" descr="Image result for mySQ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pic>
        <p:nvPicPr>
          <p:cNvPr id="253" name="Google Shape;253;p9" descr="download (1).png"/>
          <p:cNvPicPr preferRelativeResize="0"/>
          <p:nvPr/>
        </p:nvPicPr>
        <p:blipFill rotWithShape="1">
          <a:blip r:embed="rId4">
            <a:alphaModFix/>
          </a:blip>
          <a:srcRect/>
          <a:stretch/>
        </p:blipFill>
        <p:spPr>
          <a:xfrm>
            <a:off x="5791200" y="2520048"/>
            <a:ext cx="2276475" cy="1500188"/>
          </a:xfrm>
          <a:prstGeom prst="rect">
            <a:avLst/>
          </a:prstGeom>
          <a:noFill/>
          <a:ln>
            <a:noFill/>
          </a:ln>
        </p:spPr>
      </p:pic>
      <p:pic>
        <p:nvPicPr>
          <p:cNvPr id="254" name="Google Shape;254;p9" descr="download (2).png"/>
          <p:cNvPicPr preferRelativeResize="0"/>
          <p:nvPr/>
        </p:nvPicPr>
        <p:blipFill rotWithShape="1">
          <a:blip r:embed="rId5">
            <a:alphaModFix/>
          </a:blip>
          <a:srcRect/>
          <a:stretch/>
        </p:blipFill>
        <p:spPr>
          <a:xfrm>
            <a:off x="1143000" y="4800600"/>
            <a:ext cx="2781300" cy="1638300"/>
          </a:xfrm>
          <a:prstGeom prst="rect">
            <a:avLst/>
          </a:prstGeom>
          <a:noFill/>
          <a:ln>
            <a:noFill/>
          </a:ln>
        </p:spPr>
      </p:pic>
      <p:pic>
        <p:nvPicPr>
          <p:cNvPr id="255" name="Google Shape;255;p9" descr="711px-PHP-logo.svg.png"/>
          <p:cNvPicPr preferRelativeResize="0"/>
          <p:nvPr/>
        </p:nvPicPr>
        <p:blipFill rotWithShape="1">
          <a:blip r:embed="rId6">
            <a:alphaModFix/>
          </a:blip>
          <a:srcRect/>
          <a:stretch/>
        </p:blipFill>
        <p:spPr>
          <a:xfrm>
            <a:off x="5372099" y="4722320"/>
            <a:ext cx="2514601" cy="152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10"/>
          <p:cNvSpPr txBox="1"/>
          <p:nvPr/>
        </p:nvSpPr>
        <p:spPr>
          <a:xfrm>
            <a:off x="990600" y="1066800"/>
            <a:ext cx="2628900"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Web Application</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67" name="Google Shape;267;p10"/>
          <p:cNvSpPr txBox="1"/>
          <p:nvPr/>
        </p:nvSpPr>
        <p:spPr>
          <a:xfrm>
            <a:off x="4319677" y="5870059"/>
            <a:ext cx="3411900"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Web Diagram</a:t>
            </a:r>
            <a:endParaRPr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a:blip r:embed="rId3"/>
          <a:stretch>
            <a:fillRect/>
          </a:stretch>
        </p:blipFill>
        <p:spPr>
          <a:xfrm>
            <a:off x="1624085" y="1833265"/>
            <a:ext cx="6578220" cy="3931335"/>
          </a:xfrm>
          <a:prstGeom prst="rect">
            <a:avLst/>
          </a:prstGeom>
        </p:spPr>
      </p:pic>
      <p:sp>
        <p:nvSpPr>
          <p:cNvPr id="7" name="Google Shape;243;p9"/>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Smart-Home Controll and Management</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6" name="Google Shape;276;p12"/>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rPr>
              <a:t>Results and Analysis</a:t>
            </a:r>
            <a:endParaRPr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277" name="Google Shape;277;p12"/>
          <p:cNvSpPr txBox="1"/>
          <p:nvPr/>
        </p:nvSpPr>
        <p:spPr>
          <a:xfrm>
            <a:off x="990600" y="960400"/>
            <a:ext cx="2598761"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Web Application</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rotWithShape="1">
          <a:blip r:embed="rId3"/>
          <a:srcRect t="1672"/>
          <a:stretch/>
        </p:blipFill>
        <p:spPr>
          <a:xfrm>
            <a:off x="1358900" y="1620500"/>
            <a:ext cx="3213100" cy="1879600"/>
          </a:xfrm>
          <a:prstGeom prst="rect">
            <a:avLst/>
          </a:prstGeom>
        </p:spPr>
      </p:pic>
      <p:pic>
        <p:nvPicPr>
          <p:cNvPr id="7" name="Google Shape;290;g41b5cf2f6d_1_15"/>
          <p:cNvPicPr preferRelativeResize="0"/>
          <p:nvPr/>
        </p:nvPicPr>
        <p:blipFill rotWithShape="1">
          <a:blip r:embed="rId4">
            <a:alphaModFix/>
          </a:blip>
          <a:srcRect/>
          <a:stretch/>
        </p:blipFill>
        <p:spPr>
          <a:xfrm>
            <a:off x="5340262" y="1620500"/>
            <a:ext cx="3336443" cy="2087900"/>
          </a:xfrm>
          <a:prstGeom prst="rect">
            <a:avLst/>
          </a:prstGeom>
          <a:noFill/>
          <a:ln>
            <a:noFill/>
          </a:ln>
        </p:spPr>
      </p:pic>
      <p:pic>
        <p:nvPicPr>
          <p:cNvPr id="9" name="Picture 8"/>
          <p:cNvPicPr/>
          <p:nvPr/>
        </p:nvPicPr>
        <p:blipFill>
          <a:blip r:embed="rId5"/>
          <a:stretch>
            <a:fillRect/>
          </a:stretch>
        </p:blipFill>
        <p:spPr>
          <a:xfrm>
            <a:off x="1217771" y="4051300"/>
            <a:ext cx="3354229" cy="2438399"/>
          </a:xfrm>
          <a:prstGeom prst="rect">
            <a:avLst/>
          </a:prstGeom>
        </p:spPr>
      </p:pic>
      <p:pic>
        <p:nvPicPr>
          <p:cNvPr id="11" name="Picture 10"/>
          <p:cNvPicPr/>
          <p:nvPr/>
        </p:nvPicPr>
        <p:blipFill>
          <a:blip r:embed="rId6"/>
          <a:stretch>
            <a:fillRect/>
          </a:stretch>
        </p:blipFill>
        <p:spPr>
          <a:xfrm>
            <a:off x="5340262" y="4051300"/>
            <a:ext cx="3197931" cy="24383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g41b5cf2f6d_1_52"/>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rPr>
              <a:t>Results and Analysis</a:t>
            </a:r>
            <a:endParaRPr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314" name="Google Shape;314;g41b5cf2f6d_1_52"/>
          <p:cNvSpPr txBox="1"/>
          <p:nvPr/>
        </p:nvSpPr>
        <p:spPr>
          <a:xfrm>
            <a:off x="990600" y="1066800"/>
            <a:ext cx="24153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Web Application</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15" name="Google Shape;315;g41b5cf2f6d_1_52"/>
          <p:cNvSpPr txBox="1"/>
          <p:nvPr/>
        </p:nvSpPr>
        <p:spPr>
          <a:xfrm>
            <a:off x="4258850" y="6294250"/>
            <a:ext cx="3239400"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Control </a:t>
            </a:r>
            <a:r>
              <a:rPr lang="en-US" sz="1800" dirty="0">
                <a:latin typeface="Times New Roman" panose="02020603050405020304" pitchFamily="18" charset="0"/>
                <a:ea typeface="Times New Roman"/>
                <a:cs typeface="Times New Roman" panose="02020603050405020304" pitchFamily="18" charset="0"/>
                <a:sym typeface="Times New Roman"/>
              </a:rPr>
              <a:t>Monitor</a:t>
            </a:r>
            <a:endParaRPr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descr="C:\Users\Tien\Downloads\fe63271aff2806765f39.jpg"/>
          <p:cNvPicPr/>
          <p:nvPr/>
        </p:nvPicPr>
        <p:blipFill>
          <a:blip r:embed="rId3">
            <a:extLst>
              <a:ext uri="{28A0092B-C50C-407E-A947-70E740481C1C}">
                <a14:useLocalDpi xmlns:a14="http://schemas.microsoft.com/office/drawing/2010/main" val="0"/>
              </a:ext>
            </a:extLst>
          </a:blip>
          <a:srcRect/>
          <a:stretch>
            <a:fillRect/>
          </a:stretch>
        </p:blipFill>
        <p:spPr bwMode="auto">
          <a:xfrm>
            <a:off x="1670537" y="1833300"/>
            <a:ext cx="6571763" cy="446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g41b5cf2f6d_1_79"/>
          <p:cNvSpPr txBox="1"/>
          <p:nvPr/>
        </p:nvSpPr>
        <p:spPr>
          <a:xfrm>
            <a:off x="4252325" y="6070760"/>
            <a:ext cx="3463200" cy="58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Table Data Page</a:t>
            </a:r>
            <a:endParaRPr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363" name="Google Shape;363;g41b5cf2f6d_1_79"/>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rPr>
              <a:t>Results and Analysis</a:t>
            </a:r>
            <a:endParaRPr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364" name="Google Shape;364;g41b5cf2f6d_1_79"/>
          <p:cNvSpPr txBox="1"/>
          <p:nvPr/>
        </p:nvSpPr>
        <p:spPr>
          <a:xfrm>
            <a:off x="990600" y="1066800"/>
            <a:ext cx="24153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Web Application</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a:blip r:embed="rId3"/>
          <a:stretch>
            <a:fillRect/>
          </a:stretch>
        </p:blipFill>
        <p:spPr>
          <a:xfrm>
            <a:off x="1705969" y="1737765"/>
            <a:ext cx="6728347" cy="42374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625630c7ed_0_0"/>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Times New Roman" panose="02020603050405020304" pitchFamily="18" charset="0"/>
                <a:ea typeface="Times New Roman"/>
                <a:cs typeface="Times New Roman" panose="02020603050405020304" pitchFamily="18" charset="0"/>
                <a:sym typeface="Times New Roman"/>
              </a:rPr>
              <a:t>Results </a:t>
            </a: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and Analysis</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388" name="Google Shape;388;g625630c7ed_0_0"/>
          <p:cNvSpPr txBox="1"/>
          <p:nvPr/>
        </p:nvSpPr>
        <p:spPr>
          <a:xfrm>
            <a:off x="990600" y="1066800"/>
            <a:ext cx="2260600" cy="461700"/>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Result - Demo </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2" descr="BoTriThietBi"/>
          <p:cNvPicPr>
            <a:picLocks noChangeAspect="1" noChangeArrowheads="1"/>
          </p:cNvPicPr>
          <p:nvPr/>
        </p:nvPicPr>
        <p:blipFill rotWithShape="1">
          <a:blip r:embed="rId3">
            <a:extLst>
              <a:ext uri="{28A0092B-C50C-407E-A947-70E740481C1C}">
                <a14:useLocalDpi xmlns:a14="http://schemas.microsoft.com/office/drawing/2010/main" val="0"/>
              </a:ext>
            </a:extLst>
          </a:blip>
          <a:srcRect l="501" t="-1584" r="44303" b="1584"/>
          <a:stretch/>
        </p:blipFill>
        <p:spPr bwMode="auto">
          <a:xfrm>
            <a:off x="2320409" y="1680900"/>
            <a:ext cx="5261491" cy="504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3"/>
          <p:cNvSpPr txBox="1">
            <a:spLocks noGrp="1"/>
          </p:cNvSpPr>
          <p:nvPr>
            <p:ph type="body" idx="1"/>
          </p:nvPr>
        </p:nvSpPr>
        <p:spPr>
          <a:xfrm>
            <a:off x="990600" y="1762905"/>
            <a:ext cx="7498080" cy="2438400"/>
          </a:xfrm>
          <a:prstGeom prst="rect">
            <a:avLst/>
          </a:prstGeom>
          <a:noFill/>
          <a:ln>
            <a:noFill/>
          </a:ln>
        </p:spPr>
        <p:txBody>
          <a:bodyPr spcFirstLastPara="1" wrap="square" lIns="91425" tIns="45700" rIns="91425" bIns="45700" anchor="t" anchorCtr="0">
            <a:noAutofit/>
          </a:bodyPr>
          <a:lstStyle/>
          <a:p>
            <a:pPr marL="365760" lvl="0" indent="-283464" algn="l" rtl="0">
              <a:lnSpc>
                <a:spcPct val="100000"/>
              </a:lnSpc>
              <a:spcBef>
                <a:spcPts val="0"/>
              </a:spcBef>
              <a:spcAft>
                <a:spcPts val="0"/>
              </a:spcAft>
              <a:buSzPts val="1600"/>
              <a:buNone/>
            </a:pPr>
            <a:r>
              <a:rPr lang="en-US" sz="2000" dirty="0">
                <a:latin typeface="Times New Roman" panose="02020603050405020304" pitchFamily="18" charset="0"/>
                <a:ea typeface="Times New Roman"/>
                <a:cs typeface="Times New Roman" panose="02020603050405020304" pitchFamily="18" charset="0"/>
                <a:sym typeface="Times New Roman"/>
              </a:rPr>
              <a:t>Project’s Achievements</a:t>
            </a:r>
            <a:endParaRPr sz="2000" dirty="0">
              <a:latin typeface="Times New Roman" panose="02020603050405020304" pitchFamily="18" charset="0"/>
              <a:ea typeface="Times New Roman"/>
              <a:cs typeface="Times New Roman" panose="02020603050405020304" pitchFamily="18" charset="0"/>
              <a:sym typeface="Times New Roman"/>
            </a:endParaRPr>
          </a:p>
          <a:p>
            <a:pPr lvl="0"/>
            <a:r>
              <a:rPr lang="en-US" sz="2000" dirty="0">
                <a:latin typeface="Times New Roman" panose="02020603050405020304" pitchFamily="18" charset="0"/>
                <a:cs typeface="Times New Roman" panose="02020603050405020304" pitchFamily="18" charset="0"/>
              </a:rPr>
              <a:t>Deploying a Web application for controlling and managing devices/funtions.</a:t>
            </a:r>
            <a:endParaRPr lang="vi-V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Streaming camera stream online video and display on Web application..</a:t>
            </a:r>
            <a:endParaRPr lang="vi-V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 Delploying Smart Home Securirty System </a:t>
            </a:r>
          </a:p>
          <a:p>
            <a:pPr marL="137160" lvl="0" indent="0">
              <a:buNone/>
            </a:pPr>
            <a:r>
              <a:rPr lang="en-US" sz="2000" dirty="0">
                <a:latin typeface="Times New Roman" panose="02020603050405020304" pitchFamily="18" charset="0"/>
                <a:cs typeface="Times New Roman" panose="02020603050405020304" pitchFamily="18" charset="0"/>
              </a:rPr>
              <a:t>(Recognizing face and fingerprint system to unlock the door. Autonomous sending Security message to mobile </a:t>
            </a:r>
          </a:p>
          <a:p>
            <a:pPr marL="137160" lvl="0" indent="0">
              <a:buNone/>
            </a:pPr>
            <a:r>
              <a:rPr lang="en-US" sz="2000" dirty="0">
                <a:latin typeface="Times New Roman" panose="02020603050405020304" pitchFamily="18" charset="0"/>
                <a:cs typeface="Times New Roman" panose="02020603050405020304" pitchFamily="18" charset="0"/>
              </a:rPr>
              <a:t>phones, laptops and PCs ). </a:t>
            </a:r>
            <a:endParaRPr lang="vi-VN" sz="2000" dirty="0">
              <a:latin typeface="Times New Roman" panose="02020603050405020304" pitchFamily="18" charset="0"/>
              <a:cs typeface="Times New Roman" panose="02020603050405020304" pitchFamily="18" charset="0"/>
            </a:endParaRPr>
          </a:p>
          <a:p>
            <a:pPr marL="56896" lvl="0" indent="0" algn="l" rtl="0">
              <a:lnSpc>
                <a:spcPct val="100000"/>
              </a:lnSpc>
              <a:spcBef>
                <a:spcPts val="600"/>
              </a:spcBef>
              <a:spcAft>
                <a:spcPts val="0"/>
              </a:spcAft>
              <a:buSzPts val="20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365760" lvl="0" indent="-283464" algn="l" rtl="0">
              <a:lnSpc>
                <a:spcPct val="100000"/>
              </a:lnSpc>
              <a:spcBef>
                <a:spcPts val="600"/>
              </a:spcBef>
              <a:spcAft>
                <a:spcPts val="0"/>
              </a:spcAft>
              <a:buSzPts val="1600"/>
              <a:buNone/>
            </a:pP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99" name="Google Shape;399;p13"/>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Conclusion and Future Works</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400" name="Google Shape;400;p13"/>
          <p:cNvSpPr txBox="1"/>
          <p:nvPr/>
        </p:nvSpPr>
        <p:spPr>
          <a:xfrm>
            <a:off x="990600" y="1066800"/>
            <a:ext cx="1656223"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Conclusion</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401" name="Google Shape;401;p13"/>
          <p:cNvSpPr/>
          <p:nvPr/>
        </p:nvSpPr>
        <p:spPr>
          <a:xfrm>
            <a:off x="6765638" y="5630166"/>
            <a:ext cx="533400" cy="60960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pic>
        <p:nvPicPr>
          <p:cNvPr id="402" name="Google Shape;402;p13"/>
          <p:cNvPicPr preferRelativeResize="0"/>
          <p:nvPr/>
        </p:nvPicPr>
        <p:blipFill rotWithShape="1">
          <a:blip r:embed="rId3">
            <a:alphaModFix/>
          </a:blip>
          <a:srcRect/>
          <a:stretch/>
        </p:blipFill>
        <p:spPr>
          <a:xfrm>
            <a:off x="6504138" y="4256677"/>
            <a:ext cx="2459446" cy="2459446"/>
          </a:xfrm>
          <a:prstGeom prst="ellipse">
            <a:avLst/>
          </a:prstGeom>
          <a:noFill/>
          <a:ln>
            <a:noFill/>
          </a:ln>
        </p:spPr>
      </p:pic>
      <p:grpSp>
        <p:nvGrpSpPr>
          <p:cNvPr id="403" name="Google Shape;403;p13"/>
          <p:cNvGrpSpPr/>
          <p:nvPr/>
        </p:nvGrpSpPr>
        <p:grpSpPr>
          <a:xfrm>
            <a:off x="5833367" y="5030191"/>
            <a:ext cx="1915344" cy="1601098"/>
            <a:chOff x="6700554" y="2549350"/>
            <a:chExt cx="1899891" cy="1644902"/>
          </a:xfrm>
        </p:grpSpPr>
        <p:sp>
          <p:nvSpPr>
            <p:cNvPr id="404" name="Google Shape;404;p13"/>
            <p:cNvSpPr/>
            <p:nvPr/>
          </p:nvSpPr>
          <p:spPr>
            <a:xfrm>
              <a:off x="6893184" y="2839150"/>
              <a:ext cx="1249800" cy="1249800"/>
            </a:xfrm>
            <a:prstGeom prst="ellipse">
              <a:avLst/>
            </a:prstGeom>
            <a:solidFill>
              <a:srgbClr val="000000">
                <a:alpha val="1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05" name="Google Shape;405;p13"/>
            <p:cNvSpPr/>
            <p:nvPr/>
          </p:nvSpPr>
          <p:spPr>
            <a:xfrm>
              <a:off x="6700554" y="3083052"/>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06" name="Google Shape;406;p13"/>
            <p:cNvSpPr/>
            <p:nvPr/>
          </p:nvSpPr>
          <p:spPr>
            <a:xfrm>
              <a:off x="7060845" y="2549350"/>
              <a:ext cx="1539600" cy="1539600"/>
            </a:xfrm>
            <a:prstGeom prst="donut">
              <a:avLst>
                <a:gd name="adj" fmla="val 675"/>
              </a:avLst>
            </a:prstGeom>
            <a:solidFill>
              <a:srgbClr val="000000">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sp>
        <p:nvSpPr>
          <p:cNvPr id="407" name="Google Shape;407;p13"/>
          <p:cNvSpPr/>
          <p:nvPr/>
        </p:nvSpPr>
        <p:spPr>
          <a:xfrm>
            <a:off x="6111707" y="5990723"/>
            <a:ext cx="477312" cy="417648"/>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4"/>
          <p:cNvSpPr txBox="1">
            <a:spLocks noGrp="1"/>
          </p:cNvSpPr>
          <p:nvPr>
            <p:ph type="body" idx="1"/>
          </p:nvPr>
        </p:nvSpPr>
        <p:spPr>
          <a:xfrm>
            <a:off x="1422908" y="1799630"/>
            <a:ext cx="7498080" cy="5062835"/>
          </a:xfrm>
          <a:prstGeom prst="rect">
            <a:avLst/>
          </a:prstGeom>
          <a:noFill/>
          <a:ln>
            <a:noFill/>
          </a:ln>
        </p:spPr>
        <p:txBody>
          <a:bodyPr spcFirstLastPara="1" wrap="square" lIns="91425" tIns="45700" rIns="91425" bIns="45700" anchor="t" anchorCtr="0">
            <a:normAutofit/>
          </a:bodyPr>
          <a:lstStyle/>
          <a:p>
            <a:pPr marL="365760" lvl="0" indent="-329182">
              <a:buSzPts val="2000"/>
              <a:buFont typeface="Times New Roman"/>
              <a:buChar char="⚫"/>
            </a:pPr>
            <a:r>
              <a:rPr lang="en-US" sz="2400" dirty="0">
                <a:latin typeface="Times New Roman" panose="02020603050405020304" pitchFamily="18" charset="0"/>
                <a:cs typeface="Times New Roman" panose="02020603050405020304" pitchFamily="18" charset="0"/>
              </a:rPr>
              <a:t>Voice control: Give command to turn on or off devices by speaking.</a:t>
            </a:r>
          </a:p>
          <a:p>
            <a:pPr marL="365760" indent="-329182">
              <a:buSzPts val="2000"/>
              <a:buFont typeface="Times New Roman"/>
              <a:buChar char="⚫"/>
            </a:pPr>
            <a:r>
              <a:rPr lang="en-US" sz="2400" dirty="0">
                <a:latin typeface="Times New Roman" panose="02020603050405020304" pitchFamily="18" charset="0"/>
                <a:cs typeface="Times New Roman" panose="02020603050405020304" pitchFamily="18" charset="0"/>
              </a:rPr>
              <a:t>Controlling devices via mobile app: Create a mobile app which we can use to control our smart home (turn on and off lights, set on and off time…).</a:t>
            </a:r>
          </a:p>
          <a:p>
            <a:pPr marL="365760" lvl="0" indent="-329182">
              <a:buSzPts val="2000"/>
              <a:buFont typeface="Times New Roman"/>
              <a:buChar char="⚫"/>
            </a:pPr>
            <a:r>
              <a:rPr lang="en-US" sz="2400" dirty="0">
                <a:latin typeface="Times New Roman" panose="02020603050405020304" pitchFamily="18" charset="0"/>
                <a:cs typeface="Times New Roman" panose="02020603050405020304" pitchFamily="18" charset="0"/>
              </a:rPr>
              <a:t>Emergency lights exit.</a:t>
            </a:r>
          </a:p>
          <a:p>
            <a:pPr marL="365760" lvl="0" indent="-329182">
              <a:buSzPts val="2000"/>
              <a:buFont typeface="Times New Roman"/>
              <a:buChar char="⚫"/>
            </a:pPr>
            <a:r>
              <a:rPr lang="en-US" sz="2400" dirty="0">
                <a:latin typeface="Times New Roman" panose="02020603050405020304" pitchFamily="18" charset="0"/>
                <a:cs typeface="Times New Roman" panose="02020603050405020304" pitchFamily="18" charset="0"/>
                <a:sym typeface="Times New Roman"/>
              </a:rPr>
              <a:t>Set up an extra function in the security system.</a:t>
            </a:r>
          </a:p>
          <a:p>
            <a:pPr marL="365760" lvl="0" indent="-329182">
              <a:buSzPts val="2000"/>
              <a:buFont typeface="Times New Roman"/>
              <a:buChar char="⚫"/>
            </a:pP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417" name="Google Shape;417;p14"/>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Conclusion and Future Works</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418" name="Google Shape;418;p14"/>
          <p:cNvSpPr txBox="1"/>
          <p:nvPr/>
        </p:nvSpPr>
        <p:spPr>
          <a:xfrm>
            <a:off x="990600" y="1219200"/>
            <a:ext cx="2335696"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Future Works</a:t>
            </a:r>
            <a:endParaRPr sz="2400" b="1"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050" name="Picture 2" descr="Kết quả hình ảnh cho vo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292" y="4964429"/>
            <a:ext cx="1760111" cy="13187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exit ligh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690" y="5083049"/>
            <a:ext cx="1295053" cy="12950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ết quả hình ảnh cho mobile app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673" y="5083049"/>
            <a:ext cx="1200150" cy="120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15"/>
          <p:cNvGrpSpPr/>
          <p:nvPr/>
        </p:nvGrpSpPr>
        <p:grpSpPr>
          <a:xfrm>
            <a:off x="2286000" y="1295400"/>
            <a:ext cx="1539600" cy="1539600"/>
            <a:chOff x="6680825" y="2549350"/>
            <a:chExt cx="1539600" cy="1539600"/>
          </a:xfrm>
        </p:grpSpPr>
        <p:sp>
          <p:nvSpPr>
            <p:cNvPr id="429" name="Google Shape;429;p15"/>
            <p:cNvSpPr/>
            <p:nvPr/>
          </p:nvSpPr>
          <p:spPr>
            <a:xfrm>
              <a:off x="6825669" y="2694194"/>
              <a:ext cx="1249800" cy="1249800"/>
            </a:xfrm>
            <a:prstGeom prst="ellipse">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30" name="Google Shape;430;p15"/>
            <p:cNvSpPr/>
            <p:nvPr/>
          </p:nvSpPr>
          <p:spPr>
            <a:xfrm>
              <a:off x="6894850" y="2763375"/>
              <a:ext cx="1111200" cy="1111200"/>
            </a:xfrm>
            <a:prstGeom prst="ellipse">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31" name="Google Shape;431;p15"/>
            <p:cNvSpPr/>
            <p:nvPr/>
          </p:nvSpPr>
          <p:spPr>
            <a:xfrm>
              <a:off x="6680825" y="2549350"/>
              <a:ext cx="1539600" cy="1539600"/>
            </a:xfrm>
            <a:prstGeom prst="donut">
              <a:avLst>
                <a:gd name="adj" fmla="val 675"/>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grpSp>
        <p:nvGrpSpPr>
          <p:cNvPr id="432" name="Google Shape;432;p15"/>
          <p:cNvGrpSpPr/>
          <p:nvPr/>
        </p:nvGrpSpPr>
        <p:grpSpPr>
          <a:xfrm>
            <a:off x="5029199" y="4495800"/>
            <a:ext cx="914400" cy="990600"/>
            <a:chOff x="5972700" y="2330200"/>
            <a:chExt cx="411625" cy="387275"/>
          </a:xfrm>
        </p:grpSpPr>
        <p:sp>
          <p:nvSpPr>
            <p:cNvPr id="433" name="Google Shape;433;p1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34" name="Google Shape;434;p1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grpSp>
        <p:nvGrpSpPr>
          <p:cNvPr id="435" name="Google Shape;435;p15"/>
          <p:cNvGrpSpPr/>
          <p:nvPr/>
        </p:nvGrpSpPr>
        <p:grpSpPr>
          <a:xfrm>
            <a:off x="2754289" y="1903302"/>
            <a:ext cx="435022" cy="323445"/>
            <a:chOff x="5247525" y="3007275"/>
            <a:chExt cx="517575" cy="384825"/>
          </a:xfrm>
        </p:grpSpPr>
        <p:sp>
          <p:nvSpPr>
            <p:cNvPr id="436" name="Google Shape;436;p1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gradFill>
              <a:gsLst>
                <a:gs pos="0">
                  <a:srgbClr val="D2D2D2"/>
                </a:gs>
                <a:gs pos="50000">
                  <a:srgbClr val="C7C7C7"/>
                </a:gs>
                <a:gs pos="97000">
                  <a:srgbClr val="B5B5B5"/>
                </a:gs>
                <a:gs pos="100000">
                  <a:srgbClr val="B0B0B0"/>
                </a:gs>
              </a:gsLst>
              <a:path path="circle">
                <a:fillToRect l="50000" t="50000" r="50000" b="50000"/>
              </a:path>
              <a:tileRect/>
            </a:gradFill>
            <a:ln w="9525" cap="flat" cmpd="sng">
              <a:solidFill>
                <a:schemeClr val="dk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37" name="Google Shape;437;p1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gradFill>
              <a:gsLst>
                <a:gs pos="0">
                  <a:srgbClr val="D2D2D2"/>
                </a:gs>
                <a:gs pos="50000">
                  <a:srgbClr val="C7C7C7"/>
                </a:gs>
                <a:gs pos="97000">
                  <a:srgbClr val="B5B5B5"/>
                </a:gs>
                <a:gs pos="100000">
                  <a:srgbClr val="B0B0B0"/>
                </a:gs>
              </a:gsLst>
              <a:path path="circle">
                <a:fillToRect l="50000" t="50000" r="50000" b="50000"/>
              </a:path>
              <a:tileRect/>
            </a:gradFill>
            <a:ln w="9525" cap="flat" cmpd="sng">
              <a:solidFill>
                <a:schemeClr val="dk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sp>
        <p:nvSpPr>
          <p:cNvPr id="438" name="Google Shape;438;p15"/>
          <p:cNvSpPr/>
          <p:nvPr/>
        </p:nvSpPr>
        <p:spPr>
          <a:xfrm>
            <a:off x="2971800" y="914400"/>
            <a:ext cx="5181600" cy="5029200"/>
          </a:xfrm>
          <a:prstGeom prst="ellipse">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1"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Thanks for listening to our presentation!</a:t>
            </a:r>
            <a:endParaRPr sz="4000" b="1" i="1"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0"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grpSp>
        <p:nvGrpSpPr>
          <p:cNvPr id="443" name="Google Shape;443;p15"/>
          <p:cNvGrpSpPr/>
          <p:nvPr/>
        </p:nvGrpSpPr>
        <p:grpSpPr>
          <a:xfrm>
            <a:off x="4952999" y="4495800"/>
            <a:ext cx="914400" cy="990600"/>
            <a:chOff x="5972700" y="2330200"/>
            <a:chExt cx="411625" cy="387275"/>
          </a:xfrm>
        </p:grpSpPr>
        <p:sp>
          <p:nvSpPr>
            <p:cNvPr id="444" name="Google Shape;444;p1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445" name="Google Shape;445;p1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990600" y="152400"/>
            <a:ext cx="749808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4B5064"/>
              </a:buClr>
              <a:buSzPts val="3600"/>
              <a:buFont typeface="Times New Roman"/>
              <a:buNone/>
            </a:pPr>
            <a:r>
              <a:rPr lang="en-US" sz="3600" b="1">
                <a:solidFill>
                  <a:srgbClr val="4B5064"/>
                </a:solidFill>
                <a:latin typeface="Times New Roman" panose="02020603050405020304" pitchFamily="18" charset="0"/>
                <a:ea typeface="Times New Roman"/>
                <a:cs typeface="Times New Roman" panose="02020603050405020304" pitchFamily="18" charset="0"/>
                <a:sym typeface="Times New Roman"/>
              </a:rPr>
              <a:t>Introduction</a:t>
            </a:r>
            <a:endParaRPr sz="3600" b="1">
              <a:solidFill>
                <a:srgbClr val="4B5064"/>
              </a:solidFill>
              <a:latin typeface="Times New Roman" panose="02020603050405020304" pitchFamily="18" charset="0"/>
              <a:ea typeface="Times New Roman"/>
              <a:cs typeface="Times New Roman" panose="02020603050405020304" pitchFamily="18" charset="0"/>
              <a:sym typeface="Times New Roman"/>
            </a:endParaRPr>
          </a:p>
        </p:txBody>
      </p:sp>
      <p:sp>
        <p:nvSpPr>
          <p:cNvPr id="127" name="Google Shape;127;p3"/>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4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Background, Motivation and Previous Project Review</a:t>
            </a:r>
            <a:endParaRPr sz="24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128" name="Google Shape;128;p3"/>
          <p:cNvSpPr txBox="1"/>
          <p:nvPr/>
        </p:nvSpPr>
        <p:spPr>
          <a:xfrm>
            <a:off x="990600" y="1066800"/>
            <a:ext cx="5753100"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Background Information and Motivation</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 name="Picture 9"/>
          <p:cNvPicPr>
            <a:picLocks noChangeAspect="1"/>
          </p:cNvPicPr>
          <p:nvPr/>
        </p:nvPicPr>
        <p:blipFill>
          <a:blip r:embed="rId3"/>
          <a:stretch>
            <a:fillRect/>
          </a:stretch>
        </p:blipFill>
        <p:spPr>
          <a:xfrm>
            <a:off x="2661313" y="1833224"/>
            <a:ext cx="4503761" cy="44322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41b5cf2f6d_1_129"/>
          <p:cNvSpPr/>
          <p:nvPr/>
        </p:nvSpPr>
        <p:spPr>
          <a:xfrm>
            <a:off x="0" y="0"/>
            <a:ext cx="91440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745"/>
              </a:srgbClr>
            </a:outerShdw>
          </a:effectLst>
        </p:spPr>
        <p:txBody>
          <a:bodyPr spcFirstLastPara="1" wrap="square" lIns="91425" tIns="45700" rIns="91425" bIns="45700" anchor="ctr" anchorCtr="0">
            <a:noAutofit/>
          </a:bodyPr>
          <a:lstStyle/>
          <a:p>
            <a:pPr lvl="0">
              <a:buSzPts val="3600"/>
            </a:pPr>
            <a:r>
              <a:rPr lang="en-US" sz="2400" b="1" dirty="0">
                <a:solidFill>
                  <a:schemeClr val="lt1"/>
                </a:solidFill>
                <a:latin typeface="Times New Roman" panose="02020603050405020304" pitchFamily="18" charset="0"/>
                <a:ea typeface="Times New Roman"/>
                <a:cs typeface="Times New Roman" panose="02020603050405020304" pitchFamily="18" charset="0"/>
                <a:sym typeface="Times New Roman"/>
              </a:rPr>
              <a:t>Background, Motivation and Previous Project Review</a:t>
            </a:r>
          </a:p>
        </p:txBody>
      </p:sp>
      <p:sp>
        <p:nvSpPr>
          <p:cNvPr id="3" name="Title 2"/>
          <p:cNvSpPr>
            <a:spLocks noGrp="1"/>
          </p:cNvSpPr>
          <p:nvPr>
            <p:ph type="title"/>
          </p:nvPr>
        </p:nvSpPr>
        <p:spPr>
          <a:xfrm>
            <a:off x="5848796" y="952500"/>
            <a:ext cx="2743200" cy="5549900"/>
          </a:xfrm>
        </p:spPr>
        <p:txBody>
          <a:bodyPr/>
          <a:lstStyle/>
          <a:p>
            <a:r>
              <a:rPr lang="en-US" sz="2000" b="0" dirty="0">
                <a:solidFill>
                  <a:schemeClr val="tx1"/>
                </a:solidFill>
                <a:latin typeface="Times New Roman" panose="02020603050405020304" pitchFamily="18" charset="0"/>
                <a:cs typeface="Times New Roman" panose="02020603050405020304" pitchFamily="18" charset="0"/>
              </a:rPr>
              <a:t>Deployed a Simple Smart-home Model, which devices were controlled by Web Application.</a:t>
            </a:r>
            <a:br>
              <a:rPr lang="en-US" sz="2000" b="0" dirty="0">
                <a:solidFill>
                  <a:schemeClr val="tx1"/>
                </a:solidFill>
                <a:latin typeface="Times New Roman" panose="02020603050405020304" pitchFamily="18" charset="0"/>
                <a:cs typeface="Times New Roman" panose="02020603050405020304" pitchFamily="18" charset="0"/>
              </a:rPr>
            </a:b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Some sensors were set up to measure the data from the environment then stored in the database and displayed on Web Application.</a:t>
            </a:r>
            <a:br>
              <a:rPr lang="en-US" sz="2000" b="0" dirty="0">
                <a:solidFill>
                  <a:schemeClr val="tx1"/>
                </a:solidFill>
                <a:latin typeface="Times New Roman" panose="02020603050405020304" pitchFamily="18" charset="0"/>
                <a:cs typeface="Times New Roman" panose="02020603050405020304" pitchFamily="18" charset="0"/>
              </a:rPr>
            </a:b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Deployed a surveillance system (streaming video) to help users controlling their house.</a:t>
            </a:r>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774700" y="4800600"/>
            <a:ext cx="4419600" cy="7620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Previous Project Review</a:t>
            </a:r>
            <a:endParaRPr lang="vi-VN" sz="2800" b="1" dirty="0">
              <a:solidFill>
                <a:schemeClr val="tx1"/>
              </a:solidFill>
              <a:latin typeface="Times New Roman" panose="02020603050405020304" pitchFamily="18" charset="0"/>
              <a:cs typeface="Times New Roman" panose="02020603050405020304" pitchFamily="18" charset="0"/>
            </a:endParaRPr>
          </a:p>
        </p:txBody>
      </p:sp>
      <p:pic>
        <p:nvPicPr>
          <p:cNvPr id="15" name="Google Shape;230;g62543e0638_0_0"/>
          <p:cNvPicPr preferRelativeResize="0">
            <a:picLocks noGrp="1"/>
          </p:cNvPicPr>
          <p:nvPr>
            <p:ph type="pic" idx="2"/>
          </p:nvPr>
        </p:nvPicPr>
        <p:blipFill rotWithShape="1">
          <a:blip r:embed="rId3">
            <a:alphaModFix/>
          </a:blip>
          <a:srcRect l="2846" r="2846"/>
          <a:stretch/>
        </p:blipFill>
        <p:spPr>
          <a:xfrm>
            <a:off x="800545" y="1066800"/>
            <a:ext cx="4419600" cy="35145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1219200" y="228600"/>
            <a:ext cx="7498080" cy="4873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5E688B"/>
              </a:buClr>
              <a:buSzPts val="3870"/>
              <a:buFont typeface="Gill Sans"/>
              <a:buNone/>
            </a:pPr>
            <a:endParaRPr sz="3483">
              <a:latin typeface="Times New Roman" panose="02020603050405020304" pitchFamily="18" charset="0"/>
              <a:cs typeface="Times New Roman" panose="02020603050405020304" pitchFamily="18" charset="0"/>
            </a:endParaRPr>
          </a:p>
        </p:txBody>
      </p:sp>
      <p:sp>
        <p:nvSpPr>
          <p:cNvPr id="168" name="Google Shape;168;p4"/>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Background and Motivation</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169" name="Google Shape;169;p4"/>
          <p:cNvSpPr txBox="1"/>
          <p:nvPr/>
        </p:nvSpPr>
        <p:spPr>
          <a:xfrm>
            <a:off x="990600" y="1280467"/>
            <a:ext cx="2721258"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Project’s objectives</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2" name="Diagram 1"/>
          <p:cNvGraphicFramePr/>
          <p:nvPr>
            <p:extLst>
              <p:ext uri="{D42A27DB-BD31-4B8C-83A1-F6EECF244321}">
                <p14:modId xmlns:p14="http://schemas.microsoft.com/office/powerpoint/2010/main" val="3217395691"/>
              </p:ext>
            </p:extLst>
          </p:nvPr>
        </p:nvGraphicFramePr>
        <p:xfrm>
          <a:off x="1596788" y="2470245"/>
          <a:ext cx="6946710" cy="3536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Smart-Home Components and Design</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180" name="Google Shape;180;p5"/>
          <p:cNvSpPr txBox="1"/>
          <p:nvPr/>
        </p:nvSpPr>
        <p:spPr>
          <a:xfrm>
            <a:off x="990600" y="1066800"/>
            <a:ext cx="3060700" cy="461665"/>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System Architecture</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9" name="Picture 8" descr="C:\Users\son22\Desktop\Photo\Untitled-1.jpg"/>
          <p:cNvPicPr/>
          <p:nvPr/>
        </p:nvPicPr>
        <p:blipFill rotWithShape="1">
          <a:blip r:embed="rId3" cstate="print">
            <a:extLst>
              <a:ext uri="{28A0092B-C50C-407E-A947-70E740481C1C}">
                <a14:useLocalDpi xmlns:a14="http://schemas.microsoft.com/office/drawing/2010/main" val="0"/>
              </a:ext>
            </a:extLst>
          </a:blip>
          <a:srcRect l="5129" r="4462"/>
          <a:stretch/>
        </p:blipFill>
        <p:spPr bwMode="auto">
          <a:xfrm>
            <a:off x="1146411" y="2470246"/>
            <a:ext cx="7768765" cy="3179928"/>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idx="2"/>
          </p:nvPr>
        </p:nvSpPr>
        <p:spPr/>
      </p:sp>
      <p:pic>
        <p:nvPicPr>
          <p:cNvPr id="4" name="Picture 3"/>
          <p:cNvPicPr>
            <a:picLocks noChangeAspect="1"/>
          </p:cNvPicPr>
          <p:nvPr/>
        </p:nvPicPr>
        <p:blipFill>
          <a:blip r:embed="rId2"/>
          <a:stretch>
            <a:fillRect/>
          </a:stretch>
        </p:blipFill>
        <p:spPr>
          <a:xfrm>
            <a:off x="838200" y="1143003"/>
            <a:ext cx="4419600" cy="4368797"/>
          </a:xfrm>
          <a:prstGeom prst="rect">
            <a:avLst/>
          </a:prstGeom>
        </p:spPr>
      </p:pic>
      <p:sp>
        <p:nvSpPr>
          <p:cNvPr id="5" name="Google Shape;190;p6"/>
          <p:cNvSpPr/>
          <p:nvPr/>
        </p:nvSpPr>
        <p:spPr>
          <a:xfrm>
            <a:off x="0" y="0"/>
            <a:ext cx="91440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Smart-home Security System</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9" name="Title 8"/>
          <p:cNvSpPr>
            <a:spLocks noGrp="1"/>
          </p:cNvSpPr>
          <p:nvPr>
            <p:ph type="title"/>
          </p:nvPr>
        </p:nvSpPr>
        <p:spPr>
          <a:xfrm>
            <a:off x="5487348" y="2465507"/>
            <a:ext cx="3505200" cy="1723788"/>
          </a:xfrm>
        </p:spPr>
        <p:txBody>
          <a:bodyPr/>
          <a:lstStyle/>
          <a:p>
            <a:r>
              <a:rPr lang="en-US" dirty="0">
                <a:latin typeface="Times New Roman" panose="02020603050405020304" pitchFamily="18" charset="0"/>
                <a:cs typeface="Times New Roman" panose="02020603050405020304" pitchFamily="18" charset="0"/>
              </a:rPr>
              <a:t>1. Face Recognition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 Fingerprint Recognition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 Pushbullet</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435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35608" y="1752600"/>
            <a:ext cx="7498080" cy="4991100"/>
          </a:xfrm>
        </p:spPr>
        <p:txBody>
          <a:bodyPr>
            <a:normAutofit/>
          </a:bodyPr>
          <a:lstStyle/>
          <a:p>
            <a:pPr marL="137160" indent="0">
              <a:buNone/>
            </a:pPr>
            <a:r>
              <a:rPr lang="en-US" sz="2400" b="1" dirty="0">
                <a:latin typeface="Times New Roman" panose="02020603050405020304" pitchFamily="18" charset="0"/>
                <a:cs typeface="Times New Roman" panose="02020603050405020304" pitchFamily="18" charset="0"/>
              </a:rPr>
              <a:t>Face Recognition Problem:</a:t>
            </a:r>
          </a:p>
          <a:p>
            <a:pPr marL="594360" indent="-457200">
              <a:buAutoNum type="arabicPeriod"/>
            </a:pPr>
            <a:endParaRPr lang="en-US" sz="2400" dirty="0">
              <a:latin typeface="Times New Roman" panose="02020603050405020304" pitchFamily="18" charset="0"/>
              <a:cs typeface="Times New Roman" panose="02020603050405020304" pitchFamily="18" charset="0"/>
            </a:endParaRPr>
          </a:p>
          <a:p>
            <a:pPr marL="594360" indent="-457200">
              <a:buAutoNum type="arabicPeriod"/>
            </a:pPr>
            <a:endParaRPr lang="en-US" sz="2400" dirty="0">
              <a:latin typeface="Times New Roman" panose="02020603050405020304" pitchFamily="18" charset="0"/>
              <a:cs typeface="Times New Roman" panose="02020603050405020304" pitchFamily="18" charset="0"/>
            </a:endParaRPr>
          </a:p>
          <a:p>
            <a:pPr marL="594360" indent="-457200">
              <a:buAutoNum type="arabicPeriod"/>
            </a:pPr>
            <a:endParaRPr lang="en-US" sz="2400" dirty="0">
              <a:latin typeface="Times New Roman" panose="02020603050405020304" pitchFamily="18" charset="0"/>
              <a:cs typeface="Times New Roman" panose="02020603050405020304" pitchFamily="18" charset="0"/>
            </a:endParaRPr>
          </a:p>
          <a:p>
            <a:pPr marL="594360" indent="-457200">
              <a:buAutoNum type="arabicPeriod"/>
            </a:pPr>
            <a:endParaRPr lang="en-US" sz="2400" dirty="0">
              <a:latin typeface="Times New Roman" panose="02020603050405020304" pitchFamily="18" charset="0"/>
              <a:cs typeface="Times New Roman" panose="02020603050405020304" pitchFamily="18" charset="0"/>
            </a:endParaRPr>
          </a:p>
          <a:p>
            <a:pPr marL="137160" indent="0">
              <a:buNone/>
            </a:pPr>
            <a:endParaRPr lang="en-US" sz="2400" dirty="0">
              <a:latin typeface="Times New Roman" panose="02020603050405020304" pitchFamily="18" charset="0"/>
              <a:cs typeface="Times New Roman" panose="02020603050405020304" pitchFamily="18" charset="0"/>
            </a:endParaRPr>
          </a:p>
          <a:p>
            <a:pPr marL="137160" indent="0">
              <a:buNone/>
            </a:pPr>
            <a:r>
              <a:rPr lang="en-US" sz="2400" b="1" dirty="0">
                <a:latin typeface="Times New Roman" panose="02020603050405020304" pitchFamily="18" charset="0"/>
                <a:cs typeface="Times New Roman" panose="02020603050405020304" pitchFamily="18" charset="0"/>
              </a:rPr>
              <a:t>Face Recognition Applications:</a:t>
            </a:r>
          </a:p>
          <a:p>
            <a:pPr marL="137160" lvl="0" indent="0">
              <a:buNone/>
            </a:pPr>
            <a:r>
              <a:rPr lang="en-US" sz="2400" dirty="0">
                <a:latin typeface="Times New Roman" panose="02020603050405020304" pitchFamily="18" charset="0"/>
                <a:cs typeface="Times New Roman" panose="02020603050405020304" pitchFamily="18" charset="0"/>
              </a:rPr>
              <a:t>- Street view image</a:t>
            </a:r>
            <a:endParaRPr lang="vi-VN" sz="2400" dirty="0">
              <a:latin typeface="Times New Roman" panose="02020603050405020304" pitchFamily="18" charset="0"/>
              <a:cs typeface="Times New Roman" panose="02020603050405020304" pitchFamily="18" charset="0"/>
            </a:endParaRPr>
          </a:p>
          <a:p>
            <a:pPr marL="137160" lvl="0" indent="0">
              <a:buNone/>
            </a:pPr>
            <a:r>
              <a:rPr lang="en-US" sz="2400" dirty="0">
                <a:latin typeface="Times New Roman" panose="02020603050405020304" pitchFamily="18" charset="0"/>
                <a:cs typeface="Times New Roman" panose="02020603050405020304" pitchFamily="18" charset="0"/>
              </a:rPr>
              <a:t>- Automatic inspection and supervision.</a:t>
            </a:r>
            <a:endParaRPr lang="vi-VN" sz="2400" dirty="0">
              <a:latin typeface="Times New Roman" panose="02020603050405020304" pitchFamily="18" charset="0"/>
              <a:cs typeface="Times New Roman" panose="02020603050405020304" pitchFamily="18" charset="0"/>
            </a:endParaRPr>
          </a:p>
          <a:p>
            <a:pPr marL="137160" lvl="0" indent="0">
              <a:buNone/>
            </a:pPr>
            <a:r>
              <a:rPr lang="en-US" sz="2400" dirty="0">
                <a:latin typeface="Times New Roman" panose="02020603050405020304" pitchFamily="18" charset="0"/>
                <a:cs typeface="Times New Roman" panose="02020603050405020304" pitchFamily="18" charset="0"/>
              </a:rPr>
              <a:t>- Search and recover photos / videos</a:t>
            </a:r>
          </a:p>
          <a:p>
            <a:pPr marL="137160" indent="0">
              <a:buNone/>
            </a:pPr>
            <a:r>
              <a:rPr lang="en-US" sz="2400" dirty="0"/>
              <a:t>- </a:t>
            </a:r>
            <a:r>
              <a:rPr lang="en-US" sz="2400" dirty="0">
                <a:latin typeface="Times New Roman" panose="02020603050405020304" pitchFamily="18" charset="0"/>
                <a:cs typeface="Times New Roman" panose="02020603050405020304" pitchFamily="18" charset="0"/>
              </a:rPr>
              <a:t>Interactive art installation</a:t>
            </a:r>
            <a:endParaRPr lang="vi-VN" sz="2400" dirty="0">
              <a:latin typeface="Times New Roman" panose="02020603050405020304" pitchFamily="18" charset="0"/>
              <a:cs typeface="Times New Roman" panose="02020603050405020304" pitchFamily="18" charset="0"/>
            </a:endParaRPr>
          </a:p>
          <a:p>
            <a:pPr marL="137160" lvl="0" indent="0">
              <a:buNone/>
            </a:pPr>
            <a:endParaRPr lang="vi-VN" sz="2400" dirty="0"/>
          </a:p>
          <a:p>
            <a:pPr marL="137160" indent="0">
              <a:buNone/>
            </a:pPr>
            <a:endParaRPr lang="en-US" sz="2400" dirty="0">
              <a:latin typeface="Times New Roman" panose="02020603050405020304" pitchFamily="18" charset="0"/>
              <a:cs typeface="Times New Roman" panose="02020603050405020304" pitchFamily="18" charset="0"/>
            </a:endParaRPr>
          </a:p>
          <a:p>
            <a:pPr marL="137160" indent="0">
              <a:buNone/>
            </a:pPr>
            <a:endParaRPr lang="vi-VN" sz="2400" dirty="0">
              <a:latin typeface="Times New Roman" panose="02020603050405020304" pitchFamily="18" charset="0"/>
              <a:cs typeface="Times New Roman" panose="02020603050405020304" pitchFamily="18" charset="0"/>
            </a:endParaRPr>
          </a:p>
        </p:txBody>
      </p:sp>
      <p:sp>
        <p:nvSpPr>
          <p:cNvPr id="4" name="Google Shape;190;p6"/>
          <p:cNvSpPr/>
          <p:nvPr/>
        </p:nvSpPr>
        <p:spPr>
          <a:xfrm>
            <a:off x="990600" y="0"/>
            <a:ext cx="8153400" cy="7620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Face Recognition</a:t>
            </a:r>
            <a:endParaRPr sz="36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Google Shape;202;p7"/>
          <p:cNvSpPr txBox="1"/>
          <p:nvPr/>
        </p:nvSpPr>
        <p:spPr>
          <a:xfrm>
            <a:off x="990600" y="1079500"/>
            <a:ext cx="6477000"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Face Recogniton Problems and Its Applications</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5"/>
          <p:cNvPicPr/>
          <p:nvPr/>
        </p:nvPicPr>
        <p:blipFill rotWithShape="1">
          <a:blip r:embed="rId2"/>
          <a:srcRect l="1871" r="2266"/>
          <a:stretch/>
        </p:blipFill>
        <p:spPr bwMode="auto">
          <a:xfrm>
            <a:off x="1774209" y="2290424"/>
            <a:ext cx="6001366" cy="21450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18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vi-VN">
              <a:latin typeface="Times New Roman" panose="02020603050405020304" pitchFamily="18" charset="0"/>
              <a:cs typeface="Times New Roman" panose="02020603050405020304" pitchFamily="18" charset="0"/>
            </a:endParaRPr>
          </a:p>
        </p:txBody>
      </p:sp>
      <p:sp>
        <p:nvSpPr>
          <p:cNvPr id="5" name="Google Shape;190;p6"/>
          <p:cNvSpPr txBox="1">
            <a:spLocks/>
          </p:cNvSpPr>
          <p:nvPr/>
        </p:nvSpPr>
        <p:spPr>
          <a:xfrm>
            <a:off x="1016000" y="0"/>
            <a:ext cx="8128000" cy="723900"/>
          </a:xfrm>
          <a:prstGeom prst="rect">
            <a:avLst/>
          </a:prstGeom>
          <a:solidFill>
            <a:schemeClr val="accent3"/>
          </a:solidFill>
          <a:ln w="25400" cap="flat" cmpd="sng">
            <a:solidFill>
              <a:schemeClr val="lt1"/>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E688B"/>
              </a:buClr>
              <a:buSzPts val="1800"/>
              <a:buFont typeface="Gill Sans"/>
              <a:buNone/>
              <a:defRPr sz="4300" b="0" i="0" u="none" strike="noStrike" cap="none">
                <a:solidFill>
                  <a:srgbClr val="5E688B"/>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0000"/>
              </a:buClr>
              <a:buSzPts val="3600"/>
              <a:buFont typeface="Arial"/>
              <a:buNone/>
            </a:pPr>
            <a:r>
              <a:rPr lang="en-US" sz="3600" b="1">
                <a:solidFill>
                  <a:schemeClr val="lt1"/>
                </a:solidFill>
                <a:latin typeface="Times New Roman" panose="02020603050405020304" pitchFamily="18" charset="0"/>
                <a:ea typeface="Times New Roman"/>
                <a:cs typeface="Times New Roman" panose="02020603050405020304" pitchFamily="18" charset="0"/>
                <a:sym typeface="Times New Roman"/>
              </a:rPr>
              <a:t>Security System – Face Recognition</a:t>
            </a:r>
            <a:endParaRPr lang="en-US" sz="36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6" name="Google Shape;202;p7"/>
          <p:cNvSpPr txBox="1"/>
          <p:nvPr/>
        </p:nvSpPr>
        <p:spPr>
          <a:xfrm>
            <a:off x="1016000" y="1230652"/>
            <a:ext cx="5043606" cy="461624"/>
          </a:xfrm>
          <a:prstGeom prst="rect">
            <a:avLst/>
          </a:prstGeom>
          <a:gradFill>
            <a:gsLst>
              <a:gs pos="0">
                <a:srgbClr val="D8EAED"/>
              </a:gs>
              <a:gs pos="50000">
                <a:srgbClr val="D1E7E7"/>
              </a:gs>
              <a:gs pos="97000">
                <a:srgbClr val="C1E0E3"/>
              </a:gs>
              <a:gs pos="100000">
                <a:srgbClr val="BDE1E1"/>
              </a:gs>
            </a:gsLst>
            <a:path path="circle">
              <a:fillToRect l="50000" t="50000" r="50000" b="50000"/>
            </a:path>
            <a:tileRect/>
          </a:gradFill>
          <a:ln w="9525" cap="flat" cmpd="sng">
            <a:solidFill>
              <a:schemeClr val="accent3"/>
            </a:solidFill>
            <a:prstDash val="solid"/>
            <a:round/>
            <a:headEnd type="none" w="sm" len="sm"/>
            <a:tailEnd type="none" w="sm" len="sm"/>
          </a:ln>
          <a:effectLst>
            <a:outerShdw blurRad="63500" dist="25400" dir="5400000" rotWithShape="0">
              <a:srgbClr val="000000">
                <a:alpha val="42352"/>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Face Recognition System Processing  </a:t>
            </a:r>
            <a:endParaRPr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p:cNvPicPr>
            <a:picLocks noChangeAspect="1"/>
          </p:cNvPicPr>
          <p:nvPr/>
        </p:nvPicPr>
        <p:blipFill>
          <a:blip r:embed="rId2"/>
          <a:stretch>
            <a:fillRect/>
          </a:stretch>
        </p:blipFill>
        <p:spPr>
          <a:xfrm>
            <a:off x="1074637" y="2770496"/>
            <a:ext cx="7859051" cy="2975212"/>
          </a:xfrm>
          <a:prstGeom prst="rect">
            <a:avLst/>
          </a:prstGeom>
        </p:spPr>
      </p:pic>
    </p:spTree>
    <p:extLst>
      <p:ext uri="{BB962C8B-B14F-4D97-AF65-F5344CB8AC3E}">
        <p14:creationId xmlns:p14="http://schemas.microsoft.com/office/powerpoint/2010/main" val="874143086"/>
      </p:ext>
    </p:extLst>
  </p:cSld>
  <p:clrMapOvr>
    <a:masterClrMapping/>
  </p:clrMapOvr>
</p:sld>
</file>

<file path=ppt/theme/theme1.xml><?xml version="1.0" encoding="utf-8"?>
<a:theme xmlns:a="http://schemas.openxmlformats.org/drawingml/2006/main" name="Solstice">
  <a:themeElements>
    <a:clrScheme name="Civic">
      <a:dk1>
        <a:srgbClr val="000000"/>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2172</TotalTime>
  <Words>815</Words>
  <Application>Microsoft Office PowerPoint</Application>
  <PresentationFormat>On-screen Show (4:3)</PresentationFormat>
  <Paragraphs>147</Paragraphs>
  <Slides>29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Gill Sans</vt:lpstr>
      <vt:lpstr>Times New Roman</vt:lpstr>
      <vt:lpstr>Noto Sans Symbols</vt:lpstr>
      <vt:lpstr>Verdana</vt:lpstr>
      <vt:lpstr>Solstice</vt:lpstr>
      <vt:lpstr>Date: Wed, 18th December, 2019  </vt:lpstr>
      <vt:lpstr>Contents</vt:lpstr>
      <vt:lpstr>Introduction</vt:lpstr>
      <vt:lpstr>Deployed a Simple Smart-home Model, which devices were controlled by Web Application.  Some sensors were set up to measure the data from the environment then stored in the database and displayed on Web Application.  Deployed a surveillance system (streaming video) to help users controlling their house.</vt:lpstr>
      <vt:lpstr>PowerPoint Presentation</vt:lpstr>
      <vt:lpstr>PowerPoint Presentation</vt:lpstr>
      <vt:lpstr>1. Face Recognition   2. Fingerprint Recognition  3. Pushbullet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Thus, 05th September, 2019</dc:title>
  <dc:creator>COMPUTER</dc:creator>
  <cp:lastModifiedBy>Tien</cp:lastModifiedBy>
  <cp:revision>79</cp:revision>
  <dcterms:created xsi:type="dcterms:W3CDTF">2019-09-01T13:05:38Z</dcterms:created>
  <dcterms:modified xsi:type="dcterms:W3CDTF">2019-12-17T15:24:53Z</dcterms:modified>
</cp:coreProperties>
</file>